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3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9" r:id="rId4"/>
    <p:sldId id="259" r:id="rId5"/>
    <p:sldId id="274" r:id="rId6"/>
    <p:sldId id="263" r:id="rId7"/>
    <p:sldId id="261" r:id="rId8"/>
    <p:sldId id="262" r:id="rId9"/>
    <p:sldId id="264" r:id="rId10"/>
    <p:sldId id="273" r:id="rId11"/>
    <p:sldId id="266" r:id="rId12"/>
    <p:sldId id="284" r:id="rId13"/>
    <p:sldId id="269" r:id="rId14"/>
    <p:sldId id="283" r:id="rId15"/>
    <p:sldId id="276" r:id="rId16"/>
    <p:sldId id="260" r:id="rId17"/>
    <p:sldId id="285" r:id="rId18"/>
    <p:sldId id="270" r:id="rId19"/>
  </p:sldIdLst>
  <p:sldSz cx="13444538" cy="7562850"/>
  <p:notesSz cx="10693400" cy="7562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7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61" autoAdjust="0"/>
  </p:normalViewPr>
  <p:slideViewPr>
    <p:cSldViewPr>
      <p:cViewPr varScale="1">
        <p:scale>
          <a:sx n="72" d="100"/>
          <a:sy n="72" d="100"/>
        </p:scale>
        <p:origin x="792" y="77"/>
      </p:cViewPr>
      <p:guideLst>
        <p:guide orient="horz" pos="2880"/>
        <p:guide pos="27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40AC5-96E8-4FC3-8079-E88FC7F4A53F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79750" y="946150"/>
            <a:ext cx="45339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6A36D-72D1-40DC-A21C-501823357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8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6A36D-72D1-40DC-A21C-5018233571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5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6A36D-72D1-40DC-A21C-5018233571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31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6A36D-72D1-40DC-A21C-5018233571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05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8341" y="2344483"/>
            <a:ext cx="1142785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681" y="4235196"/>
            <a:ext cx="94111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31F2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46736" y="442239"/>
            <a:ext cx="161271" cy="157480"/>
          </a:xfrm>
          <a:custGeom>
            <a:avLst/>
            <a:gdLst/>
            <a:ahLst/>
            <a:cxnLst/>
            <a:rect l="l" t="t" r="r" b="b"/>
            <a:pathLst>
              <a:path w="128270" h="157479">
                <a:moveTo>
                  <a:pt x="115062" y="151383"/>
                </a:moveTo>
                <a:lnTo>
                  <a:pt x="111010" y="148501"/>
                </a:lnTo>
                <a:lnTo>
                  <a:pt x="106337" y="144449"/>
                </a:lnTo>
                <a:lnTo>
                  <a:pt x="101092" y="139191"/>
                </a:lnTo>
                <a:lnTo>
                  <a:pt x="95834" y="133946"/>
                </a:lnTo>
                <a:lnTo>
                  <a:pt x="72771" y="100456"/>
                </a:lnTo>
                <a:lnTo>
                  <a:pt x="66052" y="83565"/>
                </a:lnTo>
                <a:lnTo>
                  <a:pt x="65189" y="87629"/>
                </a:lnTo>
                <a:lnTo>
                  <a:pt x="63334" y="92798"/>
                </a:lnTo>
                <a:lnTo>
                  <a:pt x="60452" y="99059"/>
                </a:lnTo>
                <a:lnTo>
                  <a:pt x="57581" y="105333"/>
                </a:lnTo>
                <a:lnTo>
                  <a:pt x="32778" y="140461"/>
                </a:lnTo>
                <a:lnTo>
                  <a:pt x="15494" y="157479"/>
                </a:lnTo>
                <a:lnTo>
                  <a:pt x="0" y="146049"/>
                </a:lnTo>
                <a:lnTo>
                  <a:pt x="5219" y="141768"/>
                </a:lnTo>
                <a:lnTo>
                  <a:pt x="10475" y="137039"/>
                </a:lnTo>
                <a:lnTo>
                  <a:pt x="35942" y="106573"/>
                </a:lnTo>
                <a:lnTo>
                  <a:pt x="52197" y="67563"/>
                </a:lnTo>
                <a:lnTo>
                  <a:pt x="56134" y="34035"/>
                </a:lnTo>
                <a:lnTo>
                  <a:pt x="56134" y="15747"/>
                </a:lnTo>
                <a:lnTo>
                  <a:pt x="13728" y="15747"/>
                </a:lnTo>
                <a:lnTo>
                  <a:pt x="13728" y="0"/>
                </a:lnTo>
                <a:lnTo>
                  <a:pt x="117856" y="0"/>
                </a:lnTo>
                <a:lnTo>
                  <a:pt x="117856" y="15747"/>
                </a:lnTo>
                <a:lnTo>
                  <a:pt x="75946" y="15747"/>
                </a:lnTo>
                <a:lnTo>
                  <a:pt x="75946" y="34035"/>
                </a:lnTo>
                <a:lnTo>
                  <a:pt x="83290" y="79836"/>
                </a:lnTo>
                <a:lnTo>
                  <a:pt x="103954" y="116462"/>
                </a:lnTo>
                <a:lnTo>
                  <a:pt x="128270" y="138937"/>
                </a:lnTo>
                <a:lnTo>
                  <a:pt x="115062" y="151383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680543" y="419888"/>
            <a:ext cx="73449" cy="208279"/>
          </a:xfrm>
          <a:custGeom>
            <a:avLst/>
            <a:gdLst/>
            <a:ahLst/>
            <a:cxnLst/>
            <a:rect l="l" t="t" r="r" b="b"/>
            <a:pathLst>
              <a:path w="58420" h="208279">
                <a:moveTo>
                  <a:pt x="39369" y="207771"/>
                </a:moveTo>
                <a:lnTo>
                  <a:pt x="39369" y="94487"/>
                </a:lnTo>
                <a:lnTo>
                  <a:pt x="0" y="94487"/>
                </a:lnTo>
                <a:lnTo>
                  <a:pt x="0" y="77977"/>
                </a:lnTo>
                <a:lnTo>
                  <a:pt x="39369" y="77977"/>
                </a:lnTo>
                <a:lnTo>
                  <a:pt x="39369" y="0"/>
                </a:lnTo>
                <a:lnTo>
                  <a:pt x="57911" y="0"/>
                </a:lnTo>
                <a:lnTo>
                  <a:pt x="57911" y="207771"/>
                </a:lnTo>
                <a:lnTo>
                  <a:pt x="39369" y="207771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800138" y="407949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3124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892598" y="422935"/>
            <a:ext cx="226737" cy="74930"/>
          </a:xfrm>
          <a:custGeom>
            <a:avLst/>
            <a:gdLst/>
            <a:ahLst/>
            <a:cxnLst/>
            <a:rect l="l" t="t" r="r" b="b"/>
            <a:pathLst>
              <a:path w="180340" h="74929">
                <a:moveTo>
                  <a:pt x="0" y="74929"/>
                </a:moveTo>
                <a:lnTo>
                  <a:pt x="0" y="59181"/>
                </a:lnTo>
                <a:lnTo>
                  <a:pt x="34544" y="59181"/>
                </a:lnTo>
                <a:lnTo>
                  <a:pt x="31242" y="15747"/>
                </a:lnTo>
                <a:lnTo>
                  <a:pt x="5067" y="15747"/>
                </a:lnTo>
                <a:lnTo>
                  <a:pt x="5067" y="0"/>
                </a:lnTo>
                <a:lnTo>
                  <a:pt x="175260" y="0"/>
                </a:lnTo>
                <a:lnTo>
                  <a:pt x="175260" y="15747"/>
                </a:lnTo>
                <a:lnTo>
                  <a:pt x="149085" y="15747"/>
                </a:lnTo>
                <a:lnTo>
                  <a:pt x="146050" y="59181"/>
                </a:lnTo>
                <a:lnTo>
                  <a:pt x="180327" y="59181"/>
                </a:lnTo>
                <a:lnTo>
                  <a:pt x="180327" y="74929"/>
                </a:lnTo>
                <a:lnTo>
                  <a:pt x="0" y="74929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865454" y="520979"/>
            <a:ext cx="281026" cy="114300"/>
          </a:xfrm>
          <a:custGeom>
            <a:avLst/>
            <a:gdLst/>
            <a:ahLst/>
            <a:cxnLst/>
            <a:rect l="l" t="t" r="r" b="b"/>
            <a:pathLst>
              <a:path w="223519" h="114300">
                <a:moveTo>
                  <a:pt x="121666" y="15747"/>
                </a:moveTo>
                <a:lnTo>
                  <a:pt x="121666" y="43687"/>
                </a:lnTo>
                <a:lnTo>
                  <a:pt x="193040" y="43687"/>
                </a:lnTo>
                <a:lnTo>
                  <a:pt x="193040" y="114299"/>
                </a:lnTo>
                <a:lnTo>
                  <a:pt x="30467" y="114299"/>
                </a:lnTo>
                <a:lnTo>
                  <a:pt x="30467" y="43687"/>
                </a:lnTo>
                <a:lnTo>
                  <a:pt x="101841" y="43687"/>
                </a:lnTo>
                <a:lnTo>
                  <a:pt x="101841" y="15747"/>
                </a:lnTo>
                <a:lnTo>
                  <a:pt x="0" y="15747"/>
                </a:lnTo>
                <a:lnTo>
                  <a:pt x="0" y="0"/>
                </a:lnTo>
                <a:lnTo>
                  <a:pt x="223507" y="0"/>
                </a:lnTo>
                <a:lnTo>
                  <a:pt x="223507" y="15747"/>
                </a:lnTo>
                <a:lnTo>
                  <a:pt x="121666" y="15747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k object 21"/>
          <p:cNvSpPr/>
          <p:nvPr/>
        </p:nvSpPr>
        <p:spPr>
          <a:xfrm>
            <a:off x="955829" y="438684"/>
            <a:ext cx="100595" cy="43815"/>
          </a:xfrm>
          <a:custGeom>
            <a:avLst/>
            <a:gdLst/>
            <a:ahLst/>
            <a:cxnLst/>
            <a:rect l="l" t="t" r="r" b="b"/>
            <a:pathLst>
              <a:path w="80009" h="43815">
                <a:moveTo>
                  <a:pt x="0" y="0"/>
                </a:moveTo>
                <a:lnTo>
                  <a:pt x="3301" y="43433"/>
                </a:lnTo>
                <a:lnTo>
                  <a:pt x="76707" y="43433"/>
                </a:lnTo>
                <a:lnTo>
                  <a:pt x="79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2" name="bk object 22"/>
          <p:cNvSpPr/>
          <p:nvPr/>
        </p:nvSpPr>
        <p:spPr>
          <a:xfrm>
            <a:off x="927408" y="580161"/>
            <a:ext cx="157279" cy="39370"/>
          </a:xfrm>
          <a:custGeom>
            <a:avLst/>
            <a:gdLst/>
            <a:ahLst/>
            <a:cxnLst/>
            <a:rect l="l" t="t" r="r" b="b"/>
            <a:pathLst>
              <a:path w="125094" h="39370">
                <a:moveTo>
                  <a:pt x="124968" y="0"/>
                </a:moveTo>
                <a:lnTo>
                  <a:pt x="0" y="0"/>
                </a:lnTo>
                <a:lnTo>
                  <a:pt x="0" y="39369"/>
                </a:lnTo>
                <a:lnTo>
                  <a:pt x="124968" y="39369"/>
                </a:lnTo>
                <a:lnTo>
                  <a:pt x="124968" y="0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bk object 23"/>
          <p:cNvSpPr/>
          <p:nvPr/>
        </p:nvSpPr>
        <p:spPr>
          <a:xfrm>
            <a:off x="1313487" y="429540"/>
            <a:ext cx="247494" cy="125095"/>
          </a:xfrm>
          <a:custGeom>
            <a:avLst/>
            <a:gdLst/>
            <a:ahLst/>
            <a:cxnLst/>
            <a:rect l="l" t="t" r="r" b="b"/>
            <a:pathLst>
              <a:path w="196850" h="125095">
                <a:moveTo>
                  <a:pt x="183642" y="124714"/>
                </a:moveTo>
                <a:lnTo>
                  <a:pt x="146056" y="105791"/>
                </a:lnTo>
                <a:lnTo>
                  <a:pt x="114512" y="77032"/>
                </a:lnTo>
                <a:lnTo>
                  <a:pt x="98298" y="50292"/>
                </a:lnTo>
                <a:lnTo>
                  <a:pt x="96774" y="55372"/>
                </a:lnTo>
                <a:lnTo>
                  <a:pt x="71405" y="88909"/>
                </a:lnTo>
                <a:lnTo>
                  <a:pt x="35306" y="114808"/>
                </a:lnTo>
                <a:lnTo>
                  <a:pt x="12966" y="124714"/>
                </a:lnTo>
                <a:lnTo>
                  <a:pt x="0" y="110998"/>
                </a:lnTo>
                <a:lnTo>
                  <a:pt x="4645" y="109442"/>
                </a:lnTo>
                <a:lnTo>
                  <a:pt x="10448" y="107062"/>
                </a:lnTo>
                <a:lnTo>
                  <a:pt x="50128" y="84055"/>
                </a:lnTo>
                <a:lnTo>
                  <a:pt x="79502" y="49276"/>
                </a:lnTo>
                <a:lnTo>
                  <a:pt x="87884" y="17018"/>
                </a:lnTo>
                <a:lnTo>
                  <a:pt x="87884" y="0"/>
                </a:lnTo>
                <a:lnTo>
                  <a:pt x="108724" y="0"/>
                </a:lnTo>
                <a:lnTo>
                  <a:pt x="108724" y="17018"/>
                </a:lnTo>
                <a:lnTo>
                  <a:pt x="109246" y="25035"/>
                </a:lnTo>
                <a:lnTo>
                  <a:pt x="126746" y="64514"/>
                </a:lnTo>
                <a:lnTo>
                  <a:pt x="162617" y="95104"/>
                </a:lnTo>
                <a:lnTo>
                  <a:pt x="196608" y="110998"/>
                </a:lnTo>
                <a:lnTo>
                  <a:pt x="183642" y="124714"/>
                </a:lnTo>
                <a:close/>
              </a:path>
            </a:pathLst>
          </a:custGeom>
          <a:ln w="126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bk object 24"/>
          <p:cNvSpPr/>
          <p:nvPr/>
        </p:nvSpPr>
        <p:spPr>
          <a:xfrm>
            <a:off x="1623579" y="438683"/>
            <a:ext cx="148497" cy="0"/>
          </a:xfrm>
          <a:custGeom>
            <a:avLst/>
            <a:gdLst/>
            <a:ahLst/>
            <a:cxnLst/>
            <a:rect l="l" t="t" r="r" b="b"/>
            <a:pathLst>
              <a:path w="118109">
                <a:moveTo>
                  <a:pt x="0" y="0"/>
                </a:moveTo>
                <a:lnTo>
                  <a:pt x="117856" y="0"/>
                </a:lnTo>
              </a:path>
            </a:pathLst>
          </a:custGeom>
          <a:ln w="2844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5" name="bk object 25"/>
          <p:cNvSpPr/>
          <p:nvPr/>
        </p:nvSpPr>
        <p:spPr>
          <a:xfrm>
            <a:off x="1868039" y="407950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0" y="149098"/>
                </a:lnTo>
              </a:path>
            </a:pathLst>
          </a:custGeom>
          <a:ln w="3124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6" name="bk object 26"/>
          <p:cNvSpPr/>
          <p:nvPr/>
        </p:nvSpPr>
        <p:spPr>
          <a:xfrm>
            <a:off x="1758344" y="418110"/>
            <a:ext cx="63071" cy="132715"/>
          </a:xfrm>
          <a:custGeom>
            <a:avLst/>
            <a:gdLst/>
            <a:ahLst/>
            <a:cxnLst/>
            <a:rect l="l" t="t" r="r" b="b"/>
            <a:pathLst>
              <a:path w="50165" h="132715">
                <a:moveTo>
                  <a:pt x="31496" y="132587"/>
                </a:moveTo>
                <a:lnTo>
                  <a:pt x="31496" y="71119"/>
                </a:lnTo>
                <a:lnTo>
                  <a:pt x="0" y="71119"/>
                </a:lnTo>
                <a:lnTo>
                  <a:pt x="0" y="54863"/>
                </a:lnTo>
                <a:lnTo>
                  <a:pt x="31496" y="54863"/>
                </a:lnTo>
                <a:lnTo>
                  <a:pt x="31496" y="0"/>
                </a:lnTo>
                <a:lnTo>
                  <a:pt x="50038" y="0"/>
                </a:lnTo>
                <a:lnTo>
                  <a:pt x="50038" y="132587"/>
                </a:lnTo>
                <a:lnTo>
                  <a:pt x="31496" y="132587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7" name="bk object 27"/>
          <p:cNvSpPr/>
          <p:nvPr/>
        </p:nvSpPr>
        <p:spPr>
          <a:xfrm>
            <a:off x="1624217" y="454432"/>
            <a:ext cx="153287" cy="85725"/>
          </a:xfrm>
          <a:custGeom>
            <a:avLst/>
            <a:gdLst/>
            <a:ahLst/>
            <a:cxnLst/>
            <a:rect l="l" t="t" r="r" b="b"/>
            <a:pathLst>
              <a:path w="121919" h="85725">
                <a:moveTo>
                  <a:pt x="102107" y="83566"/>
                </a:moveTo>
                <a:lnTo>
                  <a:pt x="57784" y="85407"/>
                </a:lnTo>
                <a:lnTo>
                  <a:pt x="31241" y="85598"/>
                </a:lnTo>
                <a:lnTo>
                  <a:pt x="0" y="85598"/>
                </a:lnTo>
                <a:lnTo>
                  <a:pt x="0" y="69850"/>
                </a:lnTo>
                <a:lnTo>
                  <a:pt x="25145" y="69850"/>
                </a:lnTo>
                <a:lnTo>
                  <a:pt x="21590" y="0"/>
                </a:lnTo>
                <a:lnTo>
                  <a:pt x="40131" y="0"/>
                </a:lnTo>
                <a:lnTo>
                  <a:pt x="43434" y="69850"/>
                </a:lnTo>
                <a:lnTo>
                  <a:pt x="49529" y="69850"/>
                </a:lnTo>
                <a:lnTo>
                  <a:pt x="54737" y="69811"/>
                </a:lnTo>
                <a:lnTo>
                  <a:pt x="59054" y="69723"/>
                </a:lnTo>
                <a:lnTo>
                  <a:pt x="63372" y="69634"/>
                </a:lnTo>
                <a:lnTo>
                  <a:pt x="67729" y="69519"/>
                </a:lnTo>
                <a:lnTo>
                  <a:pt x="72135" y="69342"/>
                </a:lnTo>
                <a:lnTo>
                  <a:pt x="75437" y="0"/>
                </a:lnTo>
                <a:lnTo>
                  <a:pt x="93979" y="0"/>
                </a:lnTo>
                <a:lnTo>
                  <a:pt x="90678" y="68580"/>
                </a:lnTo>
                <a:lnTo>
                  <a:pt x="97612" y="68072"/>
                </a:lnTo>
                <a:lnTo>
                  <a:pt x="103378" y="67729"/>
                </a:lnTo>
                <a:lnTo>
                  <a:pt x="107950" y="67564"/>
                </a:lnTo>
                <a:lnTo>
                  <a:pt x="112522" y="67398"/>
                </a:lnTo>
                <a:lnTo>
                  <a:pt x="117170" y="66967"/>
                </a:lnTo>
                <a:lnTo>
                  <a:pt x="121919" y="66294"/>
                </a:lnTo>
                <a:lnTo>
                  <a:pt x="121919" y="81788"/>
                </a:lnTo>
                <a:lnTo>
                  <a:pt x="115646" y="82473"/>
                </a:lnTo>
                <a:lnTo>
                  <a:pt x="109054" y="83058"/>
                </a:lnTo>
                <a:lnTo>
                  <a:pt x="102107" y="83566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8" name="bk object 28"/>
          <p:cNvSpPr/>
          <p:nvPr/>
        </p:nvSpPr>
        <p:spPr>
          <a:xfrm>
            <a:off x="1670843" y="564922"/>
            <a:ext cx="208374" cy="73025"/>
          </a:xfrm>
          <a:custGeom>
            <a:avLst/>
            <a:gdLst/>
            <a:ahLst/>
            <a:cxnLst/>
            <a:rect l="l" t="t" r="r" b="b"/>
            <a:pathLst>
              <a:path w="165734" h="73025">
                <a:moveTo>
                  <a:pt x="146811" y="72898"/>
                </a:moveTo>
                <a:lnTo>
                  <a:pt x="146811" y="15748"/>
                </a:lnTo>
                <a:lnTo>
                  <a:pt x="0" y="15748"/>
                </a:lnTo>
                <a:lnTo>
                  <a:pt x="0" y="0"/>
                </a:lnTo>
                <a:lnTo>
                  <a:pt x="165607" y="0"/>
                </a:lnTo>
                <a:lnTo>
                  <a:pt x="165607" y="72898"/>
                </a:lnTo>
                <a:lnTo>
                  <a:pt x="146811" y="72898"/>
                </a:lnTo>
                <a:close/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31F2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228" y="1739456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3938" y="1739456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31F2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13442941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0" y="7560068"/>
                </a:moveTo>
                <a:lnTo>
                  <a:pt x="10692003" y="7560068"/>
                </a:lnTo>
                <a:lnTo>
                  <a:pt x="10692003" y="0"/>
                </a:lnTo>
                <a:lnTo>
                  <a:pt x="0" y="0"/>
                </a:lnTo>
                <a:lnTo>
                  <a:pt x="0" y="7560068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4211365" y="1774508"/>
            <a:ext cx="5020145" cy="4011295"/>
          </a:xfrm>
          <a:custGeom>
            <a:avLst/>
            <a:gdLst/>
            <a:ahLst/>
            <a:cxnLst/>
            <a:rect l="l" t="t" r="r" b="b"/>
            <a:pathLst>
              <a:path w="3992879" h="4011295">
                <a:moveTo>
                  <a:pt x="3992803" y="4011028"/>
                </a:moveTo>
                <a:lnTo>
                  <a:pt x="0" y="4011028"/>
                </a:lnTo>
                <a:lnTo>
                  <a:pt x="0" y="0"/>
                </a:lnTo>
                <a:lnTo>
                  <a:pt x="3992803" y="0"/>
                </a:lnTo>
                <a:lnTo>
                  <a:pt x="3992803" y="40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9231415" y="5780291"/>
            <a:ext cx="0" cy="1779905"/>
          </a:xfrm>
          <a:custGeom>
            <a:avLst/>
            <a:gdLst/>
            <a:ahLst/>
            <a:cxnLst/>
            <a:rect l="l" t="t" r="r" b="b"/>
            <a:pathLst>
              <a:path h="1779904">
                <a:moveTo>
                  <a:pt x="0" y="1779765"/>
                </a:move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0" y="1774507"/>
            <a:ext cx="4211398" cy="0"/>
          </a:xfrm>
          <a:custGeom>
            <a:avLst/>
            <a:gdLst/>
            <a:ahLst/>
            <a:cxnLst/>
            <a:rect l="l" t="t" r="r" b="b"/>
            <a:pathLst>
              <a:path w="3349625">
                <a:moveTo>
                  <a:pt x="0" y="0"/>
                </a:moveTo>
                <a:lnTo>
                  <a:pt x="3349599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9231415" y="1238999"/>
            <a:ext cx="535705" cy="535940"/>
          </a:xfrm>
          <a:custGeom>
            <a:avLst/>
            <a:gdLst/>
            <a:ahLst/>
            <a:cxnLst/>
            <a:rect l="l" t="t" r="r" b="b"/>
            <a:pathLst>
              <a:path w="426084" h="535939">
                <a:moveTo>
                  <a:pt x="426008" y="0"/>
                </a:moveTo>
                <a:lnTo>
                  <a:pt x="0" y="0"/>
                </a:lnTo>
                <a:lnTo>
                  <a:pt x="0" y="535508"/>
                </a:lnTo>
                <a:lnTo>
                  <a:pt x="426008" y="535508"/>
                </a:lnTo>
                <a:lnTo>
                  <a:pt x="426008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k object 21"/>
          <p:cNvSpPr/>
          <p:nvPr/>
        </p:nvSpPr>
        <p:spPr>
          <a:xfrm>
            <a:off x="9231415" y="1238999"/>
            <a:ext cx="535705" cy="535940"/>
          </a:xfrm>
          <a:custGeom>
            <a:avLst/>
            <a:gdLst/>
            <a:ahLst/>
            <a:cxnLst/>
            <a:rect l="l" t="t" r="r" b="b"/>
            <a:pathLst>
              <a:path w="426084" h="535939">
                <a:moveTo>
                  <a:pt x="426008" y="0"/>
                </a:moveTo>
                <a:lnTo>
                  <a:pt x="0" y="0"/>
                </a:lnTo>
                <a:lnTo>
                  <a:pt x="0" y="535508"/>
                </a:lnTo>
                <a:lnTo>
                  <a:pt x="426008" y="535508"/>
                </a:lnTo>
                <a:lnTo>
                  <a:pt x="42600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971" y="348260"/>
            <a:ext cx="1242259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31F2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3335" y="3263900"/>
            <a:ext cx="1161786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571143" y="7033450"/>
            <a:ext cx="43022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2227" y="7033450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80067" y="7033450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2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2220" y="3456166"/>
            <a:ext cx="3435985" cy="65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15" dirty="0">
                <a:solidFill>
                  <a:srgbClr val="231F20"/>
                </a:solidFill>
                <a:latin typeface="Calibri"/>
                <a:cs typeface="Calibri"/>
              </a:rPr>
              <a:t>SMART</a:t>
            </a:r>
            <a:r>
              <a:rPr sz="4200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4200" spc="10" dirty="0">
                <a:solidFill>
                  <a:srgbClr val="231F20"/>
                </a:solidFill>
                <a:latin typeface="Calibri"/>
                <a:cs typeface="Calibri"/>
              </a:rPr>
              <a:t>MOBILE</a:t>
            </a:r>
            <a:endParaRPr sz="4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36283" y="6762816"/>
            <a:ext cx="2259965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1700" spc="-5" dirty="0" err="1" smtClean="0">
                <a:solidFill>
                  <a:srgbClr val="231F20"/>
                </a:solidFill>
                <a:latin typeface="Malgun Gothic"/>
                <a:cs typeface="Malgun Gothic"/>
              </a:rPr>
              <a:t>제주대학교</a:t>
            </a:r>
            <a:r>
              <a:rPr lang="en-US" sz="1700" spc="-5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endParaRPr sz="1700" dirty="0">
              <a:latin typeface="Malgun Gothic"/>
              <a:cs typeface="Malgun Gothic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11036283" y="6477113"/>
            <a:ext cx="2259965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lang="ko-KR" altLang="en-US" sz="1700" spc="-5" dirty="0" smtClean="0">
                <a:solidFill>
                  <a:srgbClr val="231F20"/>
                </a:solidFill>
                <a:latin typeface="Malgun Gothic"/>
                <a:cs typeface="Malgun Gothic"/>
              </a:rPr>
              <a:t>청개구리</a:t>
            </a:r>
            <a:r>
              <a:rPr lang="en-US" sz="1700" spc="-5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endParaRPr sz="1700" dirty="0">
              <a:latin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276" y="419695"/>
            <a:ext cx="12422593" cy="923330"/>
          </a:xfrm>
        </p:spPr>
        <p:txBody>
          <a:bodyPr/>
          <a:lstStyle/>
          <a:p>
            <a:r>
              <a:rPr lang="ko-KR" altLang="en-US" b="1" dirty="0" smtClean="0">
                <a:latin typeface="+mj-lt"/>
              </a:rPr>
              <a:t>시제품</a:t>
            </a:r>
            <a:r>
              <a:rPr lang="en-US" altLang="ko-KR" b="1" dirty="0" smtClean="0">
                <a:latin typeface="+mj-lt"/>
              </a:rPr>
              <a:t> SPEC</a:t>
            </a:r>
            <a:r>
              <a:rPr lang="en-US" altLang="ko-KR" dirty="0">
                <a:latin typeface="+mj-lt"/>
              </a:rPr>
              <a:t/>
            </a:r>
            <a:br>
              <a:rPr lang="en-US" altLang="ko-KR" dirty="0">
                <a:latin typeface="+mj-lt"/>
              </a:rPr>
            </a:br>
            <a:r>
              <a:rPr lang="en-US" altLang="ko-KR" dirty="0">
                <a:latin typeface="+mj-lt"/>
              </a:rPr>
              <a:t>- LOGIC</a:t>
            </a:r>
            <a:r>
              <a:rPr lang="ko-KR" altLang="en-US" dirty="0">
                <a:latin typeface="+mj-lt"/>
              </a:rPr>
              <a:t/>
            </a:r>
            <a:br>
              <a:rPr lang="ko-KR" altLang="en-US" dirty="0">
                <a:latin typeface="+mj-lt"/>
              </a:rPr>
            </a:br>
            <a:endParaRPr lang="ko-KR" altLang="en-US" dirty="0">
              <a:latin typeface="+mj-lt"/>
            </a:endParaRPr>
          </a:p>
        </p:txBody>
      </p:sp>
      <p:sp>
        <p:nvSpPr>
          <p:cNvPr id="3" name="object 12"/>
          <p:cNvSpPr/>
          <p:nvPr/>
        </p:nvSpPr>
        <p:spPr>
          <a:xfrm>
            <a:off x="7139260" y="2769324"/>
            <a:ext cx="2540" cy="532130"/>
          </a:xfrm>
          <a:custGeom>
            <a:avLst/>
            <a:gdLst/>
            <a:ahLst/>
            <a:cxnLst/>
            <a:rect l="l" t="t" r="r" b="b"/>
            <a:pathLst>
              <a:path w="2539" h="532129">
                <a:moveTo>
                  <a:pt x="2425" y="0"/>
                </a:moveTo>
                <a:lnTo>
                  <a:pt x="0" y="532091"/>
                </a:lnTo>
              </a:path>
            </a:pathLst>
          </a:custGeom>
          <a:ln w="47243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3"/>
          <p:cNvSpPr/>
          <p:nvPr/>
        </p:nvSpPr>
        <p:spPr>
          <a:xfrm>
            <a:off x="7080283" y="3281465"/>
            <a:ext cx="118745" cy="118745"/>
          </a:xfrm>
          <a:custGeom>
            <a:avLst/>
            <a:gdLst/>
            <a:ahLst/>
            <a:cxnLst/>
            <a:rect l="l" t="t" r="r" b="b"/>
            <a:pathLst>
              <a:path w="118745" h="118745">
                <a:moveTo>
                  <a:pt x="0" y="0"/>
                </a:moveTo>
                <a:lnTo>
                  <a:pt x="58534" y="118402"/>
                </a:lnTo>
                <a:lnTo>
                  <a:pt x="118148" y="533"/>
                </a:lnTo>
                <a:lnTo>
                  <a:pt x="0" y="0"/>
                </a:lnTo>
                <a:close/>
              </a:path>
            </a:pathLst>
          </a:custGeom>
          <a:solidFill>
            <a:srgbClr val="5D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4"/>
          <p:cNvSpPr/>
          <p:nvPr/>
        </p:nvSpPr>
        <p:spPr>
          <a:xfrm>
            <a:off x="7082518" y="2670912"/>
            <a:ext cx="118745" cy="118745"/>
          </a:xfrm>
          <a:custGeom>
            <a:avLst/>
            <a:gdLst/>
            <a:ahLst/>
            <a:cxnLst/>
            <a:rect l="l" t="t" r="r" b="b"/>
            <a:pathLst>
              <a:path w="118745" h="118744">
                <a:moveTo>
                  <a:pt x="59613" y="0"/>
                </a:moveTo>
                <a:lnTo>
                  <a:pt x="0" y="117830"/>
                </a:lnTo>
                <a:lnTo>
                  <a:pt x="118148" y="118402"/>
                </a:lnTo>
                <a:lnTo>
                  <a:pt x="59613" y="0"/>
                </a:lnTo>
                <a:close/>
              </a:path>
            </a:pathLst>
          </a:custGeom>
          <a:solidFill>
            <a:srgbClr val="5D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5"/>
          <p:cNvSpPr/>
          <p:nvPr/>
        </p:nvSpPr>
        <p:spPr>
          <a:xfrm>
            <a:off x="5944876" y="4666310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0"/>
                </a:moveTo>
                <a:lnTo>
                  <a:pt x="0" y="861491"/>
                </a:lnTo>
              </a:path>
            </a:pathLst>
          </a:custGeom>
          <a:ln w="47244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6"/>
          <p:cNvSpPr/>
          <p:nvPr/>
        </p:nvSpPr>
        <p:spPr>
          <a:xfrm>
            <a:off x="8345455" y="4666310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0"/>
                </a:moveTo>
                <a:lnTo>
                  <a:pt x="0" y="861491"/>
                </a:lnTo>
              </a:path>
            </a:pathLst>
          </a:custGeom>
          <a:ln w="47244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7"/>
          <p:cNvSpPr/>
          <p:nvPr/>
        </p:nvSpPr>
        <p:spPr>
          <a:xfrm>
            <a:off x="5944876" y="4666310"/>
            <a:ext cx="2400300" cy="0"/>
          </a:xfrm>
          <a:custGeom>
            <a:avLst/>
            <a:gdLst/>
            <a:ahLst/>
            <a:cxnLst/>
            <a:rect l="l" t="t" r="r" b="b"/>
            <a:pathLst>
              <a:path w="2400300">
                <a:moveTo>
                  <a:pt x="0" y="0"/>
                </a:moveTo>
                <a:lnTo>
                  <a:pt x="2400033" y="0"/>
                </a:lnTo>
              </a:path>
            </a:pathLst>
          </a:custGeom>
          <a:ln w="47244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8"/>
          <p:cNvSpPr/>
          <p:nvPr/>
        </p:nvSpPr>
        <p:spPr>
          <a:xfrm>
            <a:off x="7138816" y="4308120"/>
            <a:ext cx="3810" cy="338455"/>
          </a:xfrm>
          <a:custGeom>
            <a:avLst/>
            <a:gdLst/>
            <a:ahLst/>
            <a:cxnLst/>
            <a:rect l="l" t="t" r="r" b="b"/>
            <a:pathLst>
              <a:path w="3810" h="338454">
                <a:moveTo>
                  <a:pt x="3314" y="0"/>
                </a:moveTo>
                <a:lnTo>
                  <a:pt x="0" y="337959"/>
                </a:lnTo>
              </a:path>
            </a:pathLst>
          </a:custGeom>
          <a:ln w="47243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9"/>
          <p:cNvSpPr/>
          <p:nvPr/>
        </p:nvSpPr>
        <p:spPr>
          <a:xfrm>
            <a:off x="5944876" y="4666311"/>
            <a:ext cx="0" cy="921385"/>
          </a:xfrm>
          <a:custGeom>
            <a:avLst/>
            <a:gdLst/>
            <a:ahLst/>
            <a:cxnLst/>
            <a:rect l="l" t="t" r="r" b="b"/>
            <a:pathLst>
              <a:path h="921385">
                <a:moveTo>
                  <a:pt x="0" y="0"/>
                </a:moveTo>
                <a:lnTo>
                  <a:pt x="0" y="921270"/>
                </a:lnTo>
              </a:path>
            </a:pathLst>
          </a:custGeom>
          <a:ln w="38100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0"/>
          <p:cNvSpPr/>
          <p:nvPr/>
        </p:nvSpPr>
        <p:spPr>
          <a:xfrm>
            <a:off x="5897264" y="5571707"/>
            <a:ext cx="95250" cy="95885"/>
          </a:xfrm>
          <a:custGeom>
            <a:avLst/>
            <a:gdLst/>
            <a:ahLst/>
            <a:cxnLst/>
            <a:rect l="l" t="t" r="r" b="b"/>
            <a:pathLst>
              <a:path w="95250" h="95885">
                <a:moveTo>
                  <a:pt x="95250" y="0"/>
                </a:moveTo>
                <a:lnTo>
                  <a:pt x="0" y="0"/>
                </a:lnTo>
                <a:lnTo>
                  <a:pt x="47612" y="95262"/>
                </a:lnTo>
                <a:lnTo>
                  <a:pt x="95250" y="0"/>
                </a:lnTo>
                <a:close/>
              </a:path>
            </a:pathLst>
          </a:custGeom>
          <a:solidFill>
            <a:srgbClr val="5D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1"/>
          <p:cNvSpPr/>
          <p:nvPr/>
        </p:nvSpPr>
        <p:spPr>
          <a:xfrm>
            <a:off x="8345455" y="4666311"/>
            <a:ext cx="0" cy="921385"/>
          </a:xfrm>
          <a:custGeom>
            <a:avLst/>
            <a:gdLst/>
            <a:ahLst/>
            <a:cxnLst/>
            <a:rect l="l" t="t" r="r" b="b"/>
            <a:pathLst>
              <a:path h="921385">
                <a:moveTo>
                  <a:pt x="0" y="0"/>
                </a:moveTo>
                <a:lnTo>
                  <a:pt x="0" y="921270"/>
                </a:lnTo>
              </a:path>
            </a:pathLst>
          </a:custGeom>
          <a:ln w="38100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2"/>
          <p:cNvSpPr/>
          <p:nvPr/>
        </p:nvSpPr>
        <p:spPr>
          <a:xfrm>
            <a:off x="8297819" y="5571707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95288" y="0"/>
                </a:moveTo>
                <a:lnTo>
                  <a:pt x="0" y="0"/>
                </a:lnTo>
                <a:lnTo>
                  <a:pt x="47637" y="95262"/>
                </a:lnTo>
                <a:lnTo>
                  <a:pt x="95288" y="0"/>
                </a:lnTo>
                <a:close/>
              </a:path>
            </a:pathLst>
          </a:custGeom>
          <a:solidFill>
            <a:srgbClr val="5D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3"/>
          <p:cNvSpPr/>
          <p:nvPr/>
        </p:nvSpPr>
        <p:spPr>
          <a:xfrm>
            <a:off x="5015783" y="5816436"/>
            <a:ext cx="1857375" cy="636905"/>
          </a:xfrm>
          <a:custGeom>
            <a:avLst/>
            <a:gdLst/>
            <a:ahLst/>
            <a:cxnLst/>
            <a:rect l="l" t="t" r="r" b="b"/>
            <a:pathLst>
              <a:path w="1857375" h="636904">
                <a:moveTo>
                  <a:pt x="1558188" y="0"/>
                </a:moveTo>
                <a:lnTo>
                  <a:pt x="298716" y="0"/>
                </a:lnTo>
                <a:lnTo>
                  <a:pt x="254569" y="3449"/>
                </a:lnTo>
                <a:lnTo>
                  <a:pt x="212435" y="13470"/>
                </a:lnTo>
                <a:lnTo>
                  <a:pt x="172775" y="29570"/>
                </a:lnTo>
                <a:lnTo>
                  <a:pt x="136052" y="51257"/>
                </a:lnTo>
                <a:lnTo>
                  <a:pt x="102727" y="78038"/>
                </a:lnTo>
                <a:lnTo>
                  <a:pt x="73262" y="109422"/>
                </a:lnTo>
                <a:lnTo>
                  <a:pt x="48119" y="144917"/>
                </a:lnTo>
                <a:lnTo>
                  <a:pt x="27759" y="184031"/>
                </a:lnTo>
                <a:lnTo>
                  <a:pt x="12645" y="226270"/>
                </a:lnTo>
                <a:lnTo>
                  <a:pt x="3238" y="271144"/>
                </a:lnTo>
                <a:lnTo>
                  <a:pt x="0" y="318160"/>
                </a:lnTo>
                <a:lnTo>
                  <a:pt x="3238" y="365179"/>
                </a:lnTo>
                <a:lnTo>
                  <a:pt x="12645" y="410055"/>
                </a:lnTo>
                <a:lnTo>
                  <a:pt x="27759" y="452297"/>
                </a:lnTo>
                <a:lnTo>
                  <a:pt x="48119" y="491412"/>
                </a:lnTo>
                <a:lnTo>
                  <a:pt x="73262" y="526908"/>
                </a:lnTo>
                <a:lnTo>
                  <a:pt x="102727" y="558293"/>
                </a:lnTo>
                <a:lnTo>
                  <a:pt x="136052" y="585075"/>
                </a:lnTo>
                <a:lnTo>
                  <a:pt x="172775" y="606762"/>
                </a:lnTo>
                <a:lnTo>
                  <a:pt x="212435" y="622862"/>
                </a:lnTo>
                <a:lnTo>
                  <a:pt x="254569" y="632883"/>
                </a:lnTo>
                <a:lnTo>
                  <a:pt x="298716" y="636333"/>
                </a:lnTo>
                <a:lnTo>
                  <a:pt x="1558188" y="636333"/>
                </a:lnTo>
                <a:lnTo>
                  <a:pt x="1602338" y="632883"/>
                </a:lnTo>
                <a:lnTo>
                  <a:pt x="1644476" y="622862"/>
                </a:lnTo>
                <a:lnTo>
                  <a:pt x="1684139" y="606762"/>
                </a:lnTo>
                <a:lnTo>
                  <a:pt x="1720865" y="585075"/>
                </a:lnTo>
                <a:lnTo>
                  <a:pt x="1754193" y="558293"/>
                </a:lnTo>
                <a:lnTo>
                  <a:pt x="1783660" y="526908"/>
                </a:lnTo>
                <a:lnTo>
                  <a:pt x="1808806" y="491412"/>
                </a:lnTo>
                <a:lnTo>
                  <a:pt x="1829167" y="452297"/>
                </a:lnTo>
                <a:lnTo>
                  <a:pt x="1844283" y="410055"/>
                </a:lnTo>
                <a:lnTo>
                  <a:pt x="1853691" y="365179"/>
                </a:lnTo>
                <a:lnTo>
                  <a:pt x="1856930" y="318160"/>
                </a:lnTo>
                <a:lnTo>
                  <a:pt x="1853691" y="271144"/>
                </a:lnTo>
                <a:lnTo>
                  <a:pt x="1844283" y="226270"/>
                </a:lnTo>
                <a:lnTo>
                  <a:pt x="1829167" y="184031"/>
                </a:lnTo>
                <a:lnTo>
                  <a:pt x="1808806" y="144917"/>
                </a:lnTo>
                <a:lnTo>
                  <a:pt x="1783660" y="109422"/>
                </a:lnTo>
                <a:lnTo>
                  <a:pt x="1754193" y="78038"/>
                </a:lnTo>
                <a:lnTo>
                  <a:pt x="1720865" y="51257"/>
                </a:lnTo>
                <a:lnTo>
                  <a:pt x="1684139" y="29570"/>
                </a:lnTo>
                <a:lnTo>
                  <a:pt x="1644476" y="13470"/>
                </a:lnTo>
                <a:lnTo>
                  <a:pt x="1602338" y="3449"/>
                </a:lnTo>
                <a:lnTo>
                  <a:pt x="1558188" y="0"/>
                </a:lnTo>
                <a:close/>
              </a:path>
            </a:pathLst>
          </a:custGeom>
          <a:solidFill>
            <a:srgbClr val="4DC4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4"/>
          <p:cNvSpPr txBox="1"/>
          <p:nvPr/>
        </p:nvSpPr>
        <p:spPr>
          <a:xfrm>
            <a:off x="5357780" y="5977383"/>
            <a:ext cx="1172210" cy="31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solidFill>
                  <a:srgbClr val="FFFFFF"/>
                </a:solidFill>
                <a:latin typeface="Malgun Gothic"/>
                <a:cs typeface="Malgun Gothic"/>
              </a:rPr>
              <a:t>DC</a:t>
            </a:r>
            <a:r>
              <a:rPr sz="2000" spc="-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algun Gothic"/>
                <a:cs typeface="Malgun Gothic"/>
              </a:rPr>
              <a:t>Motor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6" name="object 25"/>
          <p:cNvSpPr/>
          <p:nvPr/>
        </p:nvSpPr>
        <p:spPr>
          <a:xfrm>
            <a:off x="7483673" y="5816436"/>
            <a:ext cx="1831975" cy="636905"/>
          </a:xfrm>
          <a:custGeom>
            <a:avLst/>
            <a:gdLst/>
            <a:ahLst/>
            <a:cxnLst/>
            <a:rect l="l" t="t" r="r" b="b"/>
            <a:pathLst>
              <a:path w="1831975" h="636904">
                <a:moveTo>
                  <a:pt x="1536890" y="0"/>
                </a:moveTo>
                <a:lnTo>
                  <a:pt x="294652" y="0"/>
                </a:lnTo>
                <a:lnTo>
                  <a:pt x="246860" y="4164"/>
                </a:lnTo>
                <a:lnTo>
                  <a:pt x="201522" y="16219"/>
                </a:lnTo>
                <a:lnTo>
                  <a:pt x="159245" y="35512"/>
                </a:lnTo>
                <a:lnTo>
                  <a:pt x="120637" y="61385"/>
                </a:lnTo>
                <a:lnTo>
                  <a:pt x="86304" y="93186"/>
                </a:lnTo>
                <a:lnTo>
                  <a:pt x="56852" y="130258"/>
                </a:lnTo>
                <a:lnTo>
                  <a:pt x="32889" y="171946"/>
                </a:lnTo>
                <a:lnTo>
                  <a:pt x="15022" y="217596"/>
                </a:lnTo>
                <a:lnTo>
                  <a:pt x="3856" y="266552"/>
                </a:lnTo>
                <a:lnTo>
                  <a:pt x="0" y="318160"/>
                </a:lnTo>
                <a:lnTo>
                  <a:pt x="3856" y="369771"/>
                </a:lnTo>
                <a:lnTo>
                  <a:pt x="15022" y="418730"/>
                </a:lnTo>
                <a:lnTo>
                  <a:pt x="32889" y="464382"/>
                </a:lnTo>
                <a:lnTo>
                  <a:pt x="56852" y="506072"/>
                </a:lnTo>
                <a:lnTo>
                  <a:pt x="86304" y="543145"/>
                </a:lnTo>
                <a:lnTo>
                  <a:pt x="120637" y="574946"/>
                </a:lnTo>
                <a:lnTo>
                  <a:pt x="159245" y="600821"/>
                </a:lnTo>
                <a:lnTo>
                  <a:pt x="201522" y="620113"/>
                </a:lnTo>
                <a:lnTo>
                  <a:pt x="246860" y="632169"/>
                </a:lnTo>
                <a:lnTo>
                  <a:pt x="294652" y="636333"/>
                </a:lnTo>
                <a:lnTo>
                  <a:pt x="1536890" y="636333"/>
                </a:lnTo>
                <a:lnTo>
                  <a:pt x="1584689" y="632169"/>
                </a:lnTo>
                <a:lnTo>
                  <a:pt x="1630031" y="620113"/>
                </a:lnTo>
                <a:lnTo>
                  <a:pt x="1672311" y="600821"/>
                </a:lnTo>
                <a:lnTo>
                  <a:pt x="1710920" y="574946"/>
                </a:lnTo>
                <a:lnTo>
                  <a:pt x="1745254" y="543145"/>
                </a:lnTo>
                <a:lnTo>
                  <a:pt x="1774705" y="506072"/>
                </a:lnTo>
                <a:lnTo>
                  <a:pt x="1798668" y="464382"/>
                </a:lnTo>
                <a:lnTo>
                  <a:pt x="1816534" y="418730"/>
                </a:lnTo>
                <a:lnTo>
                  <a:pt x="1827699" y="369771"/>
                </a:lnTo>
                <a:lnTo>
                  <a:pt x="1831555" y="318160"/>
                </a:lnTo>
                <a:lnTo>
                  <a:pt x="1827699" y="266552"/>
                </a:lnTo>
                <a:lnTo>
                  <a:pt x="1816534" y="217596"/>
                </a:lnTo>
                <a:lnTo>
                  <a:pt x="1798668" y="171946"/>
                </a:lnTo>
                <a:lnTo>
                  <a:pt x="1774705" y="130258"/>
                </a:lnTo>
                <a:lnTo>
                  <a:pt x="1745254" y="93186"/>
                </a:lnTo>
                <a:lnTo>
                  <a:pt x="1710920" y="61385"/>
                </a:lnTo>
                <a:lnTo>
                  <a:pt x="1672311" y="35512"/>
                </a:lnTo>
                <a:lnTo>
                  <a:pt x="1630031" y="16219"/>
                </a:lnTo>
                <a:lnTo>
                  <a:pt x="1584689" y="4164"/>
                </a:lnTo>
                <a:lnTo>
                  <a:pt x="1536890" y="0"/>
                </a:lnTo>
                <a:close/>
              </a:path>
            </a:pathLst>
          </a:custGeom>
          <a:solidFill>
            <a:srgbClr val="4DC4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6"/>
          <p:cNvSpPr txBox="1"/>
          <p:nvPr/>
        </p:nvSpPr>
        <p:spPr>
          <a:xfrm>
            <a:off x="7769676" y="5977383"/>
            <a:ext cx="1257935" cy="31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FFFFFF"/>
                </a:solidFill>
                <a:latin typeface="Malgun Gothic"/>
                <a:cs typeface="Malgun Gothic"/>
              </a:rPr>
              <a:t>PIR</a:t>
            </a:r>
            <a:r>
              <a:rPr sz="2000" spc="-7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algun Gothic"/>
                <a:cs typeface="Malgun Gothic"/>
              </a:rPr>
              <a:t>Sensor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8" name="object 27"/>
          <p:cNvSpPr/>
          <p:nvPr/>
        </p:nvSpPr>
        <p:spPr>
          <a:xfrm>
            <a:off x="5655500" y="1689609"/>
            <a:ext cx="0" cy="372745"/>
          </a:xfrm>
          <a:custGeom>
            <a:avLst/>
            <a:gdLst/>
            <a:ahLst/>
            <a:cxnLst/>
            <a:rect l="l" t="t" r="r" b="b"/>
            <a:pathLst>
              <a:path h="372744">
                <a:moveTo>
                  <a:pt x="0" y="0"/>
                </a:moveTo>
                <a:lnTo>
                  <a:pt x="0" y="372135"/>
                </a:lnTo>
              </a:path>
            </a:pathLst>
          </a:custGeom>
          <a:ln w="47244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8"/>
          <p:cNvSpPr/>
          <p:nvPr/>
        </p:nvSpPr>
        <p:spPr>
          <a:xfrm>
            <a:off x="5655500" y="2115096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6956"/>
                </a:lnTo>
              </a:path>
            </a:pathLst>
          </a:custGeom>
          <a:ln w="47244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9"/>
          <p:cNvSpPr/>
          <p:nvPr/>
        </p:nvSpPr>
        <p:spPr>
          <a:xfrm>
            <a:off x="5631668" y="2554884"/>
            <a:ext cx="48260" cy="0"/>
          </a:xfrm>
          <a:custGeom>
            <a:avLst/>
            <a:gdLst/>
            <a:ahLst/>
            <a:cxnLst/>
            <a:rect l="l" t="t" r="r" b="b"/>
            <a:pathLst>
              <a:path w="48260">
                <a:moveTo>
                  <a:pt x="0" y="0"/>
                </a:moveTo>
                <a:lnTo>
                  <a:pt x="47663" y="0"/>
                </a:lnTo>
              </a:path>
            </a:pathLst>
          </a:custGeom>
          <a:ln w="47244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0"/>
          <p:cNvSpPr/>
          <p:nvPr/>
        </p:nvSpPr>
        <p:spPr>
          <a:xfrm>
            <a:off x="5654008" y="2085365"/>
            <a:ext cx="900430" cy="6350"/>
          </a:xfrm>
          <a:custGeom>
            <a:avLst/>
            <a:gdLst/>
            <a:ahLst/>
            <a:cxnLst/>
            <a:rect l="l" t="t" r="r" b="b"/>
            <a:pathLst>
              <a:path w="900429" h="6350">
                <a:moveTo>
                  <a:pt x="0" y="6108"/>
                </a:moveTo>
                <a:lnTo>
                  <a:pt x="900137" y="0"/>
                </a:lnTo>
              </a:path>
            </a:pathLst>
          </a:custGeom>
          <a:ln w="47244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1"/>
          <p:cNvSpPr/>
          <p:nvPr/>
        </p:nvSpPr>
        <p:spPr>
          <a:xfrm>
            <a:off x="5052599" y="1660704"/>
            <a:ext cx="604520" cy="5715"/>
          </a:xfrm>
          <a:custGeom>
            <a:avLst/>
            <a:gdLst/>
            <a:ahLst/>
            <a:cxnLst/>
            <a:rect l="l" t="t" r="r" b="b"/>
            <a:pathLst>
              <a:path w="604520" h="5714">
                <a:moveTo>
                  <a:pt x="604113" y="5283"/>
                </a:moveTo>
                <a:lnTo>
                  <a:pt x="0" y="0"/>
                </a:lnTo>
              </a:path>
            </a:pathLst>
          </a:custGeom>
          <a:ln w="47244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2"/>
          <p:cNvSpPr/>
          <p:nvPr/>
        </p:nvSpPr>
        <p:spPr>
          <a:xfrm>
            <a:off x="4954163" y="1601825"/>
            <a:ext cx="118745" cy="118110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18630" y="0"/>
                </a:moveTo>
                <a:lnTo>
                  <a:pt x="0" y="58026"/>
                </a:lnTo>
                <a:lnTo>
                  <a:pt x="117601" y="118110"/>
                </a:lnTo>
                <a:lnTo>
                  <a:pt x="118630" y="0"/>
                </a:lnTo>
                <a:close/>
              </a:path>
            </a:pathLst>
          </a:custGeom>
          <a:solidFill>
            <a:srgbClr val="5D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3"/>
          <p:cNvSpPr/>
          <p:nvPr/>
        </p:nvSpPr>
        <p:spPr>
          <a:xfrm>
            <a:off x="5052599" y="2525675"/>
            <a:ext cx="604520" cy="5715"/>
          </a:xfrm>
          <a:custGeom>
            <a:avLst/>
            <a:gdLst/>
            <a:ahLst/>
            <a:cxnLst/>
            <a:rect l="l" t="t" r="r" b="b"/>
            <a:pathLst>
              <a:path w="604520" h="5714">
                <a:moveTo>
                  <a:pt x="604113" y="5295"/>
                </a:moveTo>
                <a:lnTo>
                  <a:pt x="0" y="0"/>
                </a:lnTo>
              </a:path>
            </a:pathLst>
          </a:custGeom>
          <a:ln w="47244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4"/>
          <p:cNvSpPr/>
          <p:nvPr/>
        </p:nvSpPr>
        <p:spPr>
          <a:xfrm>
            <a:off x="4954163" y="2466798"/>
            <a:ext cx="118745" cy="118745"/>
          </a:xfrm>
          <a:custGeom>
            <a:avLst/>
            <a:gdLst/>
            <a:ahLst/>
            <a:cxnLst/>
            <a:rect l="l" t="t" r="r" b="b"/>
            <a:pathLst>
              <a:path w="118745" h="118744">
                <a:moveTo>
                  <a:pt x="118630" y="0"/>
                </a:moveTo>
                <a:lnTo>
                  <a:pt x="0" y="58039"/>
                </a:lnTo>
                <a:lnTo>
                  <a:pt x="117601" y="118135"/>
                </a:lnTo>
                <a:lnTo>
                  <a:pt x="118630" y="0"/>
                </a:lnTo>
                <a:close/>
              </a:path>
            </a:pathLst>
          </a:custGeom>
          <a:solidFill>
            <a:srgbClr val="5D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5"/>
          <p:cNvSpPr/>
          <p:nvPr/>
        </p:nvSpPr>
        <p:spPr>
          <a:xfrm>
            <a:off x="3682409" y="1460692"/>
            <a:ext cx="1155065" cy="457834"/>
          </a:xfrm>
          <a:custGeom>
            <a:avLst/>
            <a:gdLst/>
            <a:ahLst/>
            <a:cxnLst/>
            <a:rect l="l" t="t" r="r" b="b"/>
            <a:pathLst>
              <a:path w="1155064" h="457835">
                <a:moveTo>
                  <a:pt x="968819" y="0"/>
                </a:moveTo>
                <a:lnTo>
                  <a:pt x="185762" y="0"/>
                </a:lnTo>
                <a:lnTo>
                  <a:pt x="143166" y="6038"/>
                </a:lnTo>
                <a:lnTo>
                  <a:pt x="104065" y="23238"/>
                </a:lnTo>
                <a:lnTo>
                  <a:pt x="69573" y="50227"/>
                </a:lnTo>
                <a:lnTo>
                  <a:pt x="40807" y="85633"/>
                </a:lnTo>
                <a:lnTo>
                  <a:pt x="18879" y="128083"/>
                </a:lnTo>
                <a:lnTo>
                  <a:pt x="4905" y="176204"/>
                </a:lnTo>
                <a:lnTo>
                  <a:pt x="0" y="228625"/>
                </a:lnTo>
                <a:lnTo>
                  <a:pt x="4905" y="281050"/>
                </a:lnTo>
                <a:lnTo>
                  <a:pt x="18879" y="329175"/>
                </a:lnTo>
                <a:lnTo>
                  <a:pt x="40807" y="371628"/>
                </a:lnTo>
                <a:lnTo>
                  <a:pt x="69573" y="407035"/>
                </a:lnTo>
                <a:lnTo>
                  <a:pt x="104065" y="434024"/>
                </a:lnTo>
                <a:lnTo>
                  <a:pt x="143166" y="451225"/>
                </a:lnTo>
                <a:lnTo>
                  <a:pt x="185762" y="457263"/>
                </a:lnTo>
                <a:lnTo>
                  <a:pt x="968819" y="457263"/>
                </a:lnTo>
                <a:lnTo>
                  <a:pt x="1011410" y="451225"/>
                </a:lnTo>
                <a:lnTo>
                  <a:pt x="1050506" y="434024"/>
                </a:lnTo>
                <a:lnTo>
                  <a:pt x="1084993" y="407035"/>
                </a:lnTo>
                <a:lnTo>
                  <a:pt x="1113755" y="371628"/>
                </a:lnTo>
                <a:lnTo>
                  <a:pt x="1135680" y="329175"/>
                </a:lnTo>
                <a:lnTo>
                  <a:pt x="1149652" y="281050"/>
                </a:lnTo>
                <a:lnTo>
                  <a:pt x="1154557" y="228625"/>
                </a:lnTo>
                <a:lnTo>
                  <a:pt x="1149652" y="176204"/>
                </a:lnTo>
                <a:lnTo>
                  <a:pt x="1135680" y="128083"/>
                </a:lnTo>
                <a:lnTo>
                  <a:pt x="1113755" y="85633"/>
                </a:lnTo>
                <a:lnTo>
                  <a:pt x="1084993" y="50227"/>
                </a:lnTo>
                <a:lnTo>
                  <a:pt x="1050506" y="23238"/>
                </a:lnTo>
                <a:lnTo>
                  <a:pt x="1011410" y="6038"/>
                </a:lnTo>
                <a:lnTo>
                  <a:pt x="968819" y="0"/>
                </a:lnTo>
                <a:close/>
              </a:path>
            </a:pathLst>
          </a:custGeom>
          <a:solidFill>
            <a:srgbClr val="5D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6"/>
          <p:cNvSpPr txBox="1"/>
          <p:nvPr/>
        </p:nvSpPr>
        <p:spPr>
          <a:xfrm>
            <a:off x="3919265" y="1547394"/>
            <a:ext cx="68135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5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1500" dirty="0">
                <a:solidFill>
                  <a:srgbClr val="FFFFFF"/>
                </a:solidFill>
                <a:latin typeface="Malgun Gothic"/>
                <a:cs typeface="Malgun Gothic"/>
              </a:rPr>
              <a:t>am</a:t>
            </a:r>
            <a:r>
              <a:rPr sz="1500" spc="-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1500" dirty="0">
                <a:solidFill>
                  <a:srgbClr val="FFFFFF"/>
                </a:solidFill>
                <a:latin typeface="Malgun Gothic"/>
                <a:cs typeface="Malgun Gothic"/>
              </a:rPr>
              <a:t>ra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8" name="object 37"/>
          <p:cNvSpPr/>
          <p:nvPr/>
        </p:nvSpPr>
        <p:spPr>
          <a:xfrm>
            <a:off x="3668135" y="2295588"/>
            <a:ext cx="1155065" cy="457834"/>
          </a:xfrm>
          <a:custGeom>
            <a:avLst/>
            <a:gdLst/>
            <a:ahLst/>
            <a:cxnLst/>
            <a:rect l="l" t="t" r="r" b="b"/>
            <a:pathLst>
              <a:path w="1155064" h="457835">
                <a:moveTo>
                  <a:pt x="968819" y="0"/>
                </a:moveTo>
                <a:lnTo>
                  <a:pt x="185750" y="0"/>
                </a:lnTo>
                <a:lnTo>
                  <a:pt x="143158" y="6037"/>
                </a:lnTo>
                <a:lnTo>
                  <a:pt x="104060" y="23235"/>
                </a:lnTo>
                <a:lnTo>
                  <a:pt x="69571" y="50221"/>
                </a:lnTo>
                <a:lnTo>
                  <a:pt x="40806" y="85623"/>
                </a:lnTo>
                <a:lnTo>
                  <a:pt x="18879" y="128068"/>
                </a:lnTo>
                <a:lnTo>
                  <a:pt x="4905" y="176184"/>
                </a:lnTo>
                <a:lnTo>
                  <a:pt x="0" y="228600"/>
                </a:lnTo>
                <a:lnTo>
                  <a:pt x="4905" y="281024"/>
                </a:lnTo>
                <a:lnTo>
                  <a:pt x="18879" y="329147"/>
                </a:lnTo>
                <a:lnTo>
                  <a:pt x="40806" y="371597"/>
                </a:lnTo>
                <a:lnTo>
                  <a:pt x="69571" y="407002"/>
                </a:lnTo>
                <a:lnTo>
                  <a:pt x="104060" y="433989"/>
                </a:lnTo>
                <a:lnTo>
                  <a:pt x="143158" y="451187"/>
                </a:lnTo>
                <a:lnTo>
                  <a:pt x="185750" y="457225"/>
                </a:lnTo>
                <a:lnTo>
                  <a:pt x="968819" y="457225"/>
                </a:lnTo>
                <a:lnTo>
                  <a:pt x="1011407" y="451187"/>
                </a:lnTo>
                <a:lnTo>
                  <a:pt x="1050503" y="433989"/>
                </a:lnTo>
                <a:lnTo>
                  <a:pt x="1084992" y="407002"/>
                </a:lnTo>
                <a:lnTo>
                  <a:pt x="1113759" y="371597"/>
                </a:lnTo>
                <a:lnTo>
                  <a:pt x="1135688" y="329147"/>
                </a:lnTo>
                <a:lnTo>
                  <a:pt x="1149663" y="281024"/>
                </a:lnTo>
                <a:lnTo>
                  <a:pt x="1154569" y="228600"/>
                </a:lnTo>
                <a:lnTo>
                  <a:pt x="1149663" y="176184"/>
                </a:lnTo>
                <a:lnTo>
                  <a:pt x="1135688" y="128068"/>
                </a:lnTo>
                <a:lnTo>
                  <a:pt x="1113759" y="85623"/>
                </a:lnTo>
                <a:lnTo>
                  <a:pt x="1084992" y="50221"/>
                </a:lnTo>
                <a:lnTo>
                  <a:pt x="1050503" y="23235"/>
                </a:lnTo>
                <a:lnTo>
                  <a:pt x="1011407" y="6037"/>
                </a:lnTo>
                <a:lnTo>
                  <a:pt x="968819" y="0"/>
                </a:lnTo>
                <a:close/>
              </a:path>
            </a:pathLst>
          </a:custGeom>
          <a:solidFill>
            <a:srgbClr val="5D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8"/>
          <p:cNvSpPr txBox="1"/>
          <p:nvPr/>
        </p:nvSpPr>
        <p:spPr>
          <a:xfrm>
            <a:off x="3892721" y="2406232"/>
            <a:ext cx="70612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10" dirty="0">
                <a:solidFill>
                  <a:srgbClr val="FFFFFF"/>
                </a:solidFill>
                <a:latin typeface="Malgun Gothic"/>
                <a:cs typeface="Malgun Gothic"/>
              </a:rPr>
              <a:t>Speaker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30" name="object 39"/>
          <p:cNvSpPr/>
          <p:nvPr/>
        </p:nvSpPr>
        <p:spPr>
          <a:xfrm>
            <a:off x="7749140" y="2081175"/>
            <a:ext cx="621030" cy="5715"/>
          </a:xfrm>
          <a:custGeom>
            <a:avLst/>
            <a:gdLst/>
            <a:ahLst/>
            <a:cxnLst/>
            <a:rect l="l" t="t" r="r" b="b"/>
            <a:pathLst>
              <a:path w="621029" h="5714">
                <a:moveTo>
                  <a:pt x="620483" y="5714"/>
                </a:moveTo>
                <a:lnTo>
                  <a:pt x="0" y="0"/>
                </a:lnTo>
              </a:path>
            </a:pathLst>
          </a:custGeom>
          <a:ln w="47244">
            <a:solidFill>
              <a:srgbClr val="5D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40"/>
          <p:cNvSpPr/>
          <p:nvPr/>
        </p:nvSpPr>
        <p:spPr>
          <a:xfrm>
            <a:off x="7650678" y="2022310"/>
            <a:ext cx="118745" cy="118110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18681" y="0"/>
                </a:moveTo>
                <a:lnTo>
                  <a:pt x="0" y="57975"/>
                </a:lnTo>
                <a:lnTo>
                  <a:pt x="117576" y="118122"/>
                </a:lnTo>
                <a:lnTo>
                  <a:pt x="118681" y="0"/>
                </a:lnTo>
                <a:close/>
              </a:path>
            </a:pathLst>
          </a:custGeom>
          <a:solidFill>
            <a:srgbClr val="5D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41"/>
          <p:cNvSpPr/>
          <p:nvPr/>
        </p:nvSpPr>
        <p:spPr>
          <a:xfrm>
            <a:off x="8349393" y="2027669"/>
            <a:ext cx="118745" cy="118110"/>
          </a:xfrm>
          <a:custGeom>
            <a:avLst/>
            <a:gdLst/>
            <a:ahLst/>
            <a:cxnLst/>
            <a:rect l="l" t="t" r="r" b="b"/>
            <a:pathLst>
              <a:path w="118745" h="118110">
                <a:moveTo>
                  <a:pt x="1079" y="0"/>
                </a:moveTo>
                <a:lnTo>
                  <a:pt x="0" y="118122"/>
                </a:lnTo>
                <a:lnTo>
                  <a:pt x="118681" y="60134"/>
                </a:lnTo>
                <a:lnTo>
                  <a:pt x="1079" y="0"/>
                </a:lnTo>
                <a:close/>
              </a:path>
            </a:pathLst>
          </a:custGeom>
          <a:solidFill>
            <a:srgbClr val="5D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42"/>
          <p:cNvSpPr/>
          <p:nvPr/>
        </p:nvSpPr>
        <p:spPr>
          <a:xfrm>
            <a:off x="8619179" y="1851012"/>
            <a:ext cx="1156335" cy="457834"/>
          </a:xfrm>
          <a:custGeom>
            <a:avLst/>
            <a:gdLst/>
            <a:ahLst/>
            <a:cxnLst/>
            <a:rect l="l" t="t" r="r" b="b"/>
            <a:pathLst>
              <a:path w="1156334" h="457835">
                <a:moveTo>
                  <a:pt x="969899" y="0"/>
                </a:moveTo>
                <a:lnTo>
                  <a:pt x="185953" y="0"/>
                </a:lnTo>
                <a:lnTo>
                  <a:pt x="143314" y="6038"/>
                </a:lnTo>
                <a:lnTo>
                  <a:pt x="104173" y="23238"/>
                </a:lnTo>
                <a:lnTo>
                  <a:pt x="69646" y="50228"/>
                </a:lnTo>
                <a:lnTo>
                  <a:pt x="40850" y="85635"/>
                </a:lnTo>
                <a:lnTo>
                  <a:pt x="18899" y="128087"/>
                </a:lnTo>
                <a:lnTo>
                  <a:pt x="4910" y="176212"/>
                </a:lnTo>
                <a:lnTo>
                  <a:pt x="0" y="228638"/>
                </a:lnTo>
                <a:lnTo>
                  <a:pt x="4910" y="281062"/>
                </a:lnTo>
                <a:lnTo>
                  <a:pt x="18899" y="329186"/>
                </a:lnTo>
                <a:lnTo>
                  <a:pt x="40850" y="371635"/>
                </a:lnTo>
                <a:lnTo>
                  <a:pt x="69646" y="407040"/>
                </a:lnTo>
                <a:lnTo>
                  <a:pt x="104173" y="434027"/>
                </a:lnTo>
                <a:lnTo>
                  <a:pt x="143314" y="451225"/>
                </a:lnTo>
                <a:lnTo>
                  <a:pt x="185953" y="457263"/>
                </a:lnTo>
                <a:lnTo>
                  <a:pt x="969899" y="457263"/>
                </a:lnTo>
                <a:lnTo>
                  <a:pt x="1012529" y="451225"/>
                </a:lnTo>
                <a:lnTo>
                  <a:pt x="1051665" y="434027"/>
                </a:lnTo>
                <a:lnTo>
                  <a:pt x="1086190" y="407040"/>
                </a:lnTo>
                <a:lnTo>
                  <a:pt x="1114986" y="371635"/>
                </a:lnTo>
                <a:lnTo>
                  <a:pt x="1136938" y="329186"/>
                </a:lnTo>
                <a:lnTo>
                  <a:pt x="1150928" y="281062"/>
                </a:lnTo>
                <a:lnTo>
                  <a:pt x="1155839" y="228638"/>
                </a:lnTo>
                <a:lnTo>
                  <a:pt x="1150928" y="176212"/>
                </a:lnTo>
                <a:lnTo>
                  <a:pt x="1136938" y="128087"/>
                </a:lnTo>
                <a:lnTo>
                  <a:pt x="1114986" y="85635"/>
                </a:lnTo>
                <a:lnTo>
                  <a:pt x="1086190" y="50228"/>
                </a:lnTo>
                <a:lnTo>
                  <a:pt x="1051665" y="23238"/>
                </a:lnTo>
                <a:lnTo>
                  <a:pt x="1012529" y="6038"/>
                </a:lnTo>
                <a:lnTo>
                  <a:pt x="969899" y="0"/>
                </a:lnTo>
                <a:close/>
              </a:path>
            </a:pathLst>
          </a:custGeom>
          <a:solidFill>
            <a:srgbClr val="5D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43"/>
          <p:cNvSpPr txBox="1"/>
          <p:nvPr/>
        </p:nvSpPr>
        <p:spPr>
          <a:xfrm>
            <a:off x="9045100" y="1962011"/>
            <a:ext cx="36893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dirty="0">
                <a:solidFill>
                  <a:srgbClr val="FFFFFF"/>
                </a:solidFill>
                <a:latin typeface="Malgun Gothic"/>
                <a:cs typeface="Malgun Gothic"/>
              </a:rPr>
              <a:t>APP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35" name="object 44"/>
          <p:cNvSpPr/>
          <p:nvPr/>
        </p:nvSpPr>
        <p:spPr>
          <a:xfrm>
            <a:off x="6099677" y="1518705"/>
            <a:ext cx="2080501" cy="1155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45"/>
          <p:cNvSpPr/>
          <p:nvPr/>
        </p:nvSpPr>
        <p:spPr>
          <a:xfrm>
            <a:off x="6557360" y="3440874"/>
            <a:ext cx="1168539" cy="797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80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2147611" y="1117765"/>
            <a:ext cx="2496257" cy="52557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43720" y="1814458"/>
            <a:ext cx="2172670" cy="3842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43720" y="3026131"/>
            <a:ext cx="2172646" cy="1428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047166" y="6642160"/>
            <a:ext cx="10100326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1500" b="1" spc="-310" dirty="0" smtClean="0">
                <a:solidFill>
                  <a:srgbClr val="231F20"/>
                </a:solidFill>
                <a:latin typeface="+mj-ea"/>
                <a:cs typeface="Gulim"/>
              </a:rPr>
              <a:t>A P </a:t>
            </a:r>
            <a:r>
              <a:rPr lang="en-US" altLang="ko-KR" sz="1500" b="1" spc="-310" dirty="0" err="1" smtClean="0">
                <a:solidFill>
                  <a:srgbClr val="231F20"/>
                </a:solidFill>
                <a:latin typeface="+mj-ea"/>
                <a:cs typeface="Gulim"/>
              </a:rPr>
              <a:t>P</a:t>
            </a:r>
            <a:r>
              <a:rPr lang="ko-KR" altLang="en-US" sz="1500" b="1" spc="-310" dirty="0" smtClean="0">
                <a:solidFill>
                  <a:srgbClr val="231F20"/>
                </a:solidFill>
                <a:latin typeface="+mj-ea"/>
                <a:cs typeface="Gulim"/>
              </a:rPr>
              <a:t>을   </a:t>
            </a:r>
            <a:r>
              <a:rPr lang="ko-KR" altLang="en-US" sz="1500" b="1" spc="-310" dirty="0">
                <a:solidFill>
                  <a:srgbClr val="231F20"/>
                </a:solidFill>
                <a:latin typeface="+mj-ea"/>
                <a:cs typeface="Gulim"/>
              </a:rPr>
              <a:t>통해 </a:t>
            </a:r>
            <a:r>
              <a:rPr lang="ko-KR" altLang="en-US" sz="1500" b="1" spc="-310" dirty="0" smtClean="0">
                <a:solidFill>
                  <a:srgbClr val="231F20"/>
                </a:solidFill>
                <a:latin typeface="+mj-ea"/>
                <a:cs typeface="Gulim"/>
              </a:rPr>
              <a:t> </a:t>
            </a:r>
            <a:r>
              <a:rPr lang="ko-KR" altLang="en-US" sz="1500" b="1" spc="-310" dirty="0" smtClean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정면   상단에   위치한   얼굴  인식  카메라로   아이의   모습을  실시간으로   볼   수  있기  때문에   아이가  옆으로   누웠을   시   </a:t>
            </a:r>
            <a:r>
              <a:rPr lang="en-US" altLang="ko-KR" sz="1500" b="1" spc="-310" dirty="0" smtClean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A P </a:t>
            </a:r>
            <a:r>
              <a:rPr lang="en-US" altLang="ko-KR" sz="1500" b="1" spc="-310" dirty="0" err="1" smtClean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P</a:t>
            </a:r>
            <a:r>
              <a:rPr lang="en-US" altLang="ko-KR" sz="1500" b="1" spc="-310" dirty="0" smtClean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 </a:t>
            </a:r>
            <a:r>
              <a:rPr lang="ko-KR" altLang="en-US" sz="1500" b="1" spc="-310" dirty="0" err="1" smtClean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경고알림음을</a:t>
            </a:r>
            <a:r>
              <a:rPr lang="ko-KR" altLang="en-US" sz="1500" b="1" spc="-310" dirty="0" smtClean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   울리게 해  부모로   하여금   아이를   바로  눕게   해    질식사를   방지 하고 </a:t>
            </a:r>
            <a:r>
              <a:rPr lang="en-US" altLang="ko-KR" sz="1500" b="1" spc="-310" dirty="0" smtClean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,    </a:t>
            </a:r>
            <a:r>
              <a:rPr lang="ko-KR" altLang="en-US" sz="1500" b="1" spc="-310" dirty="0" smtClean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모빌이   끝나서  멈추었을   경우  버튼을   눌러   재 작동  시킬   수   있다</a:t>
            </a:r>
            <a:r>
              <a:rPr lang="en-US" altLang="ko-KR" sz="1500" b="1" spc="-310" dirty="0" smtClean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.</a:t>
            </a:r>
            <a:endParaRPr sz="1500" b="1" dirty="0">
              <a:latin typeface="+mj-ea"/>
              <a:ea typeface="+mj-ea"/>
              <a:cs typeface="Gulim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062937" y="1122958"/>
            <a:ext cx="2230870" cy="1924112"/>
          </a:xfrm>
          <a:prstGeom prst="rect">
            <a:avLst/>
          </a:prstGeom>
          <a:blipFill>
            <a:blip r:embed="rId5" cstate="print"/>
            <a:srcRect/>
            <a:stretch>
              <a:fillRect t="-1" b="-2944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54329" y="3962404"/>
            <a:ext cx="2286000" cy="2372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128545" y="743870"/>
            <a:ext cx="168972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1500" spc="145" dirty="0" smtClean="0">
                <a:solidFill>
                  <a:srgbClr val="231F20"/>
                </a:solidFill>
                <a:latin typeface="Malgun Gothic"/>
                <a:cs typeface="Malgun Gothic"/>
              </a:rPr>
              <a:t>좋은 자세</a:t>
            </a:r>
            <a:endParaRPr sz="1500" dirty="0">
              <a:latin typeface="Malgun Gothic"/>
              <a:cs typeface="Malgun Gothic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951264" y="3653873"/>
            <a:ext cx="141898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1500" dirty="0">
                <a:latin typeface="Malgun Gothic"/>
                <a:cs typeface="Malgun Gothic"/>
              </a:rPr>
              <a:t>깨</a:t>
            </a:r>
            <a:r>
              <a:rPr lang="ko-KR" altLang="en-US" sz="1500" dirty="0" smtClean="0">
                <a:latin typeface="Malgun Gothic"/>
                <a:cs typeface="Malgun Gothic"/>
              </a:rPr>
              <a:t>어 났을 때</a:t>
            </a:r>
            <a:endParaRPr sz="1500" dirty="0">
              <a:latin typeface="Malgun Gothic"/>
              <a:cs typeface="Malgun Gothic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865857" y="2084761"/>
            <a:ext cx="916305" cy="1206500"/>
          </a:xfrm>
          <a:custGeom>
            <a:avLst/>
            <a:gdLst/>
            <a:ahLst/>
            <a:cxnLst/>
            <a:rect l="l" t="t" r="r" b="b"/>
            <a:pathLst>
              <a:path w="916304" h="1206500">
                <a:moveTo>
                  <a:pt x="694969" y="0"/>
                </a:moveTo>
                <a:lnTo>
                  <a:pt x="916139" y="0"/>
                </a:lnTo>
                <a:lnTo>
                  <a:pt x="0" y="120650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81996" y="2084761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203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65857" y="3769289"/>
            <a:ext cx="916305" cy="1206500"/>
          </a:xfrm>
          <a:custGeom>
            <a:avLst/>
            <a:gdLst/>
            <a:ahLst/>
            <a:cxnLst/>
            <a:rect l="l" t="t" r="r" b="b"/>
            <a:pathLst>
              <a:path w="916304" h="1206500">
                <a:moveTo>
                  <a:pt x="694969" y="1206500"/>
                </a:moveTo>
                <a:lnTo>
                  <a:pt x="916139" y="1206500"/>
                </a:ln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81996" y="4772601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81996" y="4772589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20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0032" y="363852"/>
            <a:ext cx="1242259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31F2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latinLnBrk="0"/>
            <a:r>
              <a:rPr lang="ko-KR" altLang="en-US" b="1" kern="0" dirty="0" smtClean="0">
                <a:latin typeface="+mj-lt"/>
              </a:rPr>
              <a:t>시제품</a:t>
            </a:r>
            <a:r>
              <a:rPr lang="en-US" altLang="ko-KR" b="1" kern="0" dirty="0" smtClean="0">
                <a:latin typeface="+mj-lt"/>
              </a:rPr>
              <a:t> SPEC</a:t>
            </a:r>
            <a:r>
              <a:rPr lang="en-US" altLang="ko-KR" kern="0" dirty="0" smtClean="0">
                <a:latin typeface="+mj-lt"/>
              </a:rPr>
              <a:t/>
            </a:r>
            <a:br>
              <a:rPr lang="en-US" altLang="ko-KR" kern="0" dirty="0" smtClean="0">
                <a:latin typeface="+mj-lt"/>
              </a:rPr>
            </a:br>
            <a:r>
              <a:rPr lang="en-US" altLang="ko-KR" kern="0" dirty="0" smtClean="0">
                <a:latin typeface="+mj-lt"/>
              </a:rPr>
              <a:t>- APP </a:t>
            </a:r>
            <a:r>
              <a:rPr lang="ko-KR" altLang="en-US" kern="0" dirty="0" smtClean="0">
                <a:latin typeface="+mj-lt"/>
              </a:rPr>
              <a:t>구현 화면</a:t>
            </a:r>
            <a:br>
              <a:rPr lang="ko-KR" altLang="en-US" kern="0" dirty="0" smtClean="0">
                <a:latin typeface="+mj-lt"/>
              </a:rPr>
            </a:br>
            <a:endParaRPr lang="ko-KR" altLang="en-US" kern="0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69" y="1172343"/>
            <a:ext cx="2280060" cy="187472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8526139" y="2094243"/>
            <a:ext cx="2286000" cy="7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42"/>
          <p:cNvSpPr txBox="1"/>
          <p:nvPr/>
        </p:nvSpPr>
        <p:spPr>
          <a:xfrm>
            <a:off x="5988739" y="833791"/>
            <a:ext cx="187653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1500" spc="145" dirty="0" smtClean="0">
                <a:solidFill>
                  <a:srgbClr val="231F20"/>
                </a:solidFill>
                <a:latin typeface="Malgun Gothic"/>
                <a:cs typeface="Malgun Gothic"/>
              </a:rPr>
              <a:t>잘못된 자세</a:t>
            </a:r>
            <a:endParaRPr sz="1500" dirty="0">
              <a:latin typeface="Malgun Gothic"/>
              <a:cs typeface="Malgun Gothic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8526139" y="5344590"/>
            <a:ext cx="2286000" cy="7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213" y="3875992"/>
            <a:ext cx="2199594" cy="24005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064" y="1429676"/>
            <a:ext cx="688150" cy="6448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6" y="4621294"/>
            <a:ext cx="750005" cy="7089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96" y="3962404"/>
            <a:ext cx="529642" cy="529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577702" y="1119080"/>
            <a:ext cx="2496257" cy="52557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3811" y="1815773"/>
            <a:ext cx="2172670" cy="3842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0032" y="363852"/>
            <a:ext cx="1242259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31F2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latinLnBrk="0"/>
            <a:r>
              <a:rPr lang="ko-KR" altLang="en-US" b="1" kern="0" dirty="0" smtClean="0">
                <a:latin typeface="+mj-lt"/>
              </a:rPr>
              <a:t>시제품</a:t>
            </a:r>
            <a:r>
              <a:rPr lang="en-US" altLang="ko-KR" b="1" kern="0" dirty="0" smtClean="0">
                <a:latin typeface="+mj-lt"/>
              </a:rPr>
              <a:t> SPEC</a:t>
            </a:r>
            <a:r>
              <a:rPr lang="en-US" altLang="ko-KR" kern="0" dirty="0" smtClean="0">
                <a:latin typeface="+mj-lt"/>
              </a:rPr>
              <a:t/>
            </a:r>
            <a:br>
              <a:rPr lang="en-US" altLang="ko-KR" kern="0" dirty="0" smtClean="0">
                <a:latin typeface="+mj-lt"/>
              </a:rPr>
            </a:br>
            <a:r>
              <a:rPr lang="en-US" altLang="ko-KR" kern="0" dirty="0" smtClean="0">
                <a:latin typeface="+mj-lt"/>
              </a:rPr>
              <a:t>- </a:t>
            </a:r>
            <a:r>
              <a:rPr lang="ko-KR" altLang="en-US" kern="0" dirty="0" smtClean="0">
                <a:latin typeface="+mj-lt"/>
              </a:rPr>
              <a:t>추억을 남기다</a:t>
            </a:r>
            <a:br>
              <a:rPr lang="ko-KR" altLang="en-US" kern="0" dirty="0" smtClean="0">
                <a:latin typeface="+mj-lt"/>
              </a:rPr>
            </a:br>
            <a:endParaRPr lang="ko-KR" altLang="en-US" kern="0" dirty="0">
              <a:latin typeface="+mj-lt"/>
            </a:endParaRPr>
          </a:p>
        </p:txBody>
      </p:sp>
      <p:sp>
        <p:nvSpPr>
          <p:cNvPr id="44" name="object 42"/>
          <p:cNvSpPr txBox="1"/>
          <p:nvPr/>
        </p:nvSpPr>
        <p:spPr>
          <a:xfrm>
            <a:off x="3440517" y="3432387"/>
            <a:ext cx="187653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1500" spc="145" dirty="0" smtClean="0">
                <a:solidFill>
                  <a:srgbClr val="231F20"/>
                </a:solidFill>
                <a:latin typeface="Malgun Gothic"/>
                <a:cs typeface="Malgun Gothic"/>
              </a:rPr>
              <a:t>표정 인식 프로그램</a:t>
            </a:r>
            <a:endParaRPr sz="1500" dirty="0">
              <a:latin typeface="Malgun Gothic"/>
              <a:cs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7" y="3064541"/>
            <a:ext cx="2219368" cy="13452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7" y="3877307"/>
            <a:ext cx="529642" cy="52964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3464382" y="3686335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36"/>
          <p:cNvSpPr/>
          <p:nvPr/>
        </p:nvSpPr>
        <p:spPr>
          <a:xfrm>
            <a:off x="5532034" y="1119080"/>
            <a:ext cx="2496257" cy="52557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7"/>
          <p:cNvSpPr/>
          <p:nvPr/>
        </p:nvSpPr>
        <p:spPr>
          <a:xfrm>
            <a:off x="5728143" y="1815773"/>
            <a:ext cx="2172670" cy="3842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74" y="3064540"/>
            <a:ext cx="2219368" cy="134527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19" y="3877307"/>
            <a:ext cx="529642" cy="5296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347088" y="3456818"/>
            <a:ext cx="838200" cy="76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669" y="2867025"/>
            <a:ext cx="3296965" cy="185454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8170069" y="3737179"/>
            <a:ext cx="1524000" cy="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1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780" y="395467"/>
            <a:ext cx="1242259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b="1" spc="-5" dirty="0" smtClean="0"/>
              <a:t>양산 가능성</a:t>
            </a:r>
            <a:endParaRPr b="1" spc="-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80" y="886402"/>
            <a:ext cx="3772898" cy="3252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793" y="348260"/>
            <a:ext cx="4343400" cy="52248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6275" y="715360"/>
            <a:ext cx="771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*100EA </a:t>
            </a:r>
            <a:r>
              <a:rPr lang="ko-KR" altLang="en-US" sz="700" dirty="0" smtClean="0"/>
              <a:t>생산 시</a:t>
            </a:r>
            <a:endParaRPr lang="ko-KR" altLang="en-US" sz="700" dirty="0"/>
          </a:p>
        </p:txBody>
      </p:sp>
      <p:sp>
        <p:nvSpPr>
          <p:cNvPr id="9" name="TextBox 8"/>
          <p:cNvSpPr txBox="1"/>
          <p:nvPr/>
        </p:nvSpPr>
        <p:spPr>
          <a:xfrm>
            <a:off x="7179469" y="5686425"/>
            <a:ext cx="61840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플라스틱 재료는 </a:t>
            </a:r>
            <a:r>
              <a:rPr lang="ko-KR" altLang="en-US" dirty="0" err="1"/>
              <a:t>폴리카보네이트</a:t>
            </a:r>
            <a:r>
              <a:rPr lang="en-US" altLang="ko-KR" dirty="0"/>
              <a:t>(PC, </a:t>
            </a:r>
            <a:r>
              <a:rPr lang="en-US" altLang="ko-KR" dirty="0" err="1"/>
              <a:t>PolyCarbonate</a:t>
            </a:r>
            <a:r>
              <a:rPr lang="en-US" altLang="ko-KR" dirty="0"/>
              <a:t>) </a:t>
            </a:r>
            <a:r>
              <a:rPr lang="ko-KR" altLang="en-US" dirty="0"/>
              <a:t>를 사용</a:t>
            </a:r>
          </a:p>
          <a:p>
            <a:r>
              <a:rPr lang="ko-KR" altLang="en-US" dirty="0"/>
              <a:t>*</a:t>
            </a:r>
            <a:r>
              <a:rPr lang="en-US" altLang="ko-KR" dirty="0"/>
              <a:t>100</a:t>
            </a:r>
            <a:r>
              <a:rPr lang="ko-KR" altLang="en-US" dirty="0"/>
              <a:t>개 생산시의 가격</a:t>
            </a:r>
          </a:p>
          <a:p>
            <a:r>
              <a:rPr lang="en-US" altLang="ko-KR" dirty="0"/>
              <a:t>kg- 3500</a:t>
            </a:r>
            <a:r>
              <a:rPr lang="ko-KR" altLang="en-US" dirty="0"/>
              <a:t>원</a:t>
            </a:r>
          </a:p>
          <a:p>
            <a:r>
              <a:rPr lang="ko-KR" altLang="en-US" dirty="0"/>
              <a:t>개당</a:t>
            </a:r>
            <a:r>
              <a:rPr lang="en-US" altLang="ko-KR" dirty="0"/>
              <a:t>- </a:t>
            </a:r>
            <a:r>
              <a:rPr lang="en-US" altLang="ko-KR" dirty="0" smtClean="0"/>
              <a:t>500g</a:t>
            </a:r>
            <a:r>
              <a:rPr lang="ko-KR" altLang="en-US" dirty="0" smtClean="0"/>
              <a:t>가량</a:t>
            </a:r>
            <a:endParaRPr lang="ko-KR" altLang="en-US" dirty="0"/>
          </a:p>
          <a:p>
            <a:r>
              <a:rPr lang="en-US" altLang="ko-KR" dirty="0" smtClean="0"/>
              <a:t>175,000 </a:t>
            </a:r>
            <a:r>
              <a:rPr lang="ko-KR" altLang="en-US" dirty="0"/>
              <a:t>원 </a:t>
            </a:r>
            <a:r>
              <a:rPr lang="en-US" altLang="ko-KR" dirty="0"/>
              <a:t>-</a:t>
            </a:r>
            <a:r>
              <a:rPr lang="ko-KR" altLang="en-US" dirty="0" err="1"/>
              <a:t>재료값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0" y="4344604"/>
            <a:ext cx="4298489" cy="3011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판매전략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8" y="276225"/>
            <a:ext cx="12612095" cy="7162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2578" y="276225"/>
            <a:ext cx="1771491" cy="451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76840" y="351080"/>
            <a:ext cx="1242259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rgbClr val="231F2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ko-KR" altLang="en-US" b="1" kern="0" spc="-5" dirty="0" smtClean="0"/>
              <a:t>판매 전략</a:t>
            </a:r>
            <a:endParaRPr lang="ko-KR" altLang="en-US" b="1" kern="0" spc="-5" dirty="0"/>
          </a:p>
        </p:txBody>
      </p:sp>
    </p:spTree>
    <p:extLst>
      <p:ext uri="{BB962C8B-B14F-4D97-AF65-F5344CB8AC3E}">
        <p14:creationId xmlns:p14="http://schemas.microsoft.com/office/powerpoint/2010/main" val="36497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0971" y="348260"/>
            <a:ext cx="12422593" cy="307777"/>
          </a:xfrm>
        </p:spPr>
        <p:txBody>
          <a:bodyPr/>
          <a:lstStyle/>
          <a:p>
            <a:r>
              <a:rPr lang="ko-KR" altLang="en-US" b="1" spc="250" dirty="0" smtClean="0"/>
              <a:t>시장 가능성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9" y="5000625"/>
            <a:ext cx="12390684" cy="1746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9" y="867881"/>
            <a:ext cx="7924800" cy="29302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5305425"/>
            <a:ext cx="2362200" cy="16853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41669" y="593221"/>
            <a:ext cx="369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20~30 </a:t>
            </a:r>
            <a:r>
              <a:rPr lang="ko-KR" altLang="en-US" dirty="0" smtClean="0"/>
              <a:t>대 기혼 여자 대상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8032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b="1" spc="250" dirty="0" smtClean="0"/>
              <a:t>시장 가능성</a:t>
            </a:r>
            <a:endParaRPr b="1" spc="150" dirty="0"/>
          </a:p>
        </p:txBody>
      </p:sp>
      <p:sp>
        <p:nvSpPr>
          <p:cNvPr id="9" name="TextBox 8"/>
          <p:cNvSpPr txBox="1"/>
          <p:nvPr/>
        </p:nvSpPr>
        <p:spPr>
          <a:xfrm>
            <a:off x="510971" y="821293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-</a:t>
            </a:r>
            <a:r>
              <a:rPr lang="ko-KR" altLang="en-US" sz="1400" b="1" dirty="0" smtClean="0"/>
              <a:t>세계 유아시장 확대</a:t>
            </a:r>
            <a:endParaRPr lang="en-US" altLang="ko-KR" sz="1400" b="1" dirty="0" smtClean="0"/>
          </a:p>
        </p:txBody>
      </p:sp>
      <p:sp>
        <p:nvSpPr>
          <p:cNvPr id="10" name="object 2"/>
          <p:cNvSpPr txBox="1"/>
          <p:nvPr/>
        </p:nvSpPr>
        <p:spPr>
          <a:xfrm>
            <a:off x="16669" y="7333635"/>
            <a:ext cx="870166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265" dirty="0">
                <a:solidFill>
                  <a:srgbClr val="231F20"/>
                </a:solidFill>
                <a:latin typeface="Malgun Gothic"/>
                <a:cs typeface="Malgun Gothic"/>
              </a:rPr>
              <a:t>‘엔젤 </a:t>
            </a:r>
            <a:r>
              <a:rPr sz="1200" spc="45" dirty="0">
                <a:solidFill>
                  <a:srgbClr val="231F20"/>
                </a:solidFill>
                <a:latin typeface="Malgun Gothic"/>
                <a:cs typeface="Malgun Gothic"/>
              </a:rPr>
              <a:t>산업(Angel </a:t>
            </a:r>
            <a:r>
              <a:rPr sz="1200" spc="60" dirty="0">
                <a:solidFill>
                  <a:srgbClr val="231F20"/>
                </a:solidFill>
                <a:latin typeface="Malgun Gothic"/>
                <a:cs typeface="Malgun Gothic"/>
              </a:rPr>
              <a:t>Industry, </a:t>
            </a:r>
            <a:r>
              <a:rPr sz="1200" spc="50" dirty="0">
                <a:solidFill>
                  <a:srgbClr val="231F20"/>
                </a:solidFill>
                <a:latin typeface="Malgun Gothic"/>
                <a:cs typeface="Malgun Gothic"/>
              </a:rPr>
              <a:t>Angel </a:t>
            </a:r>
            <a:r>
              <a:rPr sz="1200" spc="135" dirty="0">
                <a:solidFill>
                  <a:srgbClr val="231F20"/>
                </a:solidFill>
                <a:latin typeface="Malgun Gothic"/>
                <a:cs typeface="Malgun Gothic"/>
              </a:rPr>
              <a:t>Business)’는 </a:t>
            </a:r>
            <a:r>
              <a:rPr sz="1200" spc="10" dirty="0">
                <a:solidFill>
                  <a:srgbClr val="231F20"/>
                </a:solidFill>
                <a:latin typeface="Malgun Gothic"/>
                <a:cs typeface="Malgun Gothic"/>
              </a:rPr>
              <a:t>영유아 및 </a:t>
            </a:r>
            <a:r>
              <a:rPr sz="1200" spc="40" dirty="0">
                <a:solidFill>
                  <a:srgbClr val="231F20"/>
                </a:solidFill>
                <a:latin typeface="Malgun Gothic"/>
                <a:cs typeface="Malgun Gothic"/>
              </a:rPr>
              <a:t>초등학생(0~14세)을 </a:t>
            </a:r>
            <a:r>
              <a:rPr sz="1200" spc="10" dirty="0" err="1">
                <a:solidFill>
                  <a:srgbClr val="231F20"/>
                </a:solidFill>
                <a:latin typeface="Malgun Gothic"/>
                <a:cs typeface="Malgun Gothic"/>
              </a:rPr>
              <a:t>대상으로</a:t>
            </a:r>
            <a:r>
              <a:rPr sz="1200" spc="10" dirty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200" spc="10" dirty="0" err="1" smtClean="0">
                <a:solidFill>
                  <a:srgbClr val="231F20"/>
                </a:solidFill>
                <a:latin typeface="Malgun Gothic"/>
                <a:cs typeface="Malgun Gothic"/>
              </a:rPr>
              <a:t>하는</a:t>
            </a:r>
            <a:r>
              <a:rPr lang="en-US" sz="1200" spc="10" dirty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200" spc="10" dirty="0" err="1" smtClean="0">
                <a:solidFill>
                  <a:srgbClr val="231F20"/>
                </a:solidFill>
                <a:latin typeface="Malgun Gothic"/>
                <a:cs typeface="Malgun Gothic"/>
              </a:rPr>
              <a:t>산업을</a:t>
            </a:r>
            <a:r>
              <a:rPr sz="1200" spc="10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200" spc="10" dirty="0" err="1" smtClean="0">
                <a:solidFill>
                  <a:srgbClr val="231F20"/>
                </a:solidFill>
                <a:latin typeface="Malgun Gothic"/>
                <a:cs typeface="Malgun Gothic"/>
              </a:rPr>
              <a:t>총칭하는</a:t>
            </a:r>
            <a:r>
              <a:rPr sz="1200" spc="10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200" spc="10" dirty="0" err="1" smtClean="0">
                <a:solidFill>
                  <a:srgbClr val="231F20"/>
                </a:solidFill>
                <a:latin typeface="Malgun Gothic"/>
                <a:cs typeface="Malgun Gothic"/>
              </a:rPr>
              <a:t>용어</a:t>
            </a:r>
            <a:endParaRPr sz="1200" dirty="0">
              <a:latin typeface="Malgun Gothic"/>
              <a:cs typeface="Malgun Gothic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7286625"/>
            <a:ext cx="13444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2302669" y="1436624"/>
            <a:ext cx="9962546" cy="4707001"/>
            <a:chOff x="2302669" y="1436624"/>
            <a:chExt cx="9962546" cy="4707001"/>
          </a:xfrm>
        </p:grpSpPr>
        <p:grpSp>
          <p:nvGrpSpPr>
            <p:cNvPr id="22" name="그룹 21"/>
            <p:cNvGrpSpPr/>
            <p:nvPr/>
          </p:nvGrpSpPr>
          <p:grpSpPr>
            <a:xfrm>
              <a:off x="2302669" y="1436624"/>
              <a:ext cx="9794966" cy="4707001"/>
              <a:chOff x="2302669" y="1436624"/>
              <a:chExt cx="9794966" cy="4707001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302669" y="1436624"/>
                <a:ext cx="9794966" cy="4707001"/>
                <a:chOff x="2302669" y="1436624"/>
                <a:chExt cx="8684995" cy="4173601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9001" y="1436624"/>
                  <a:ext cx="4538663" cy="4173601"/>
                </a:xfrm>
                <a:prstGeom prst="rect">
                  <a:avLst/>
                </a:prstGeom>
              </p:spPr>
            </p:pic>
            <p:grpSp>
              <p:nvGrpSpPr>
                <p:cNvPr id="15" name="그룹 14"/>
                <p:cNvGrpSpPr/>
                <p:nvPr/>
              </p:nvGrpSpPr>
              <p:grpSpPr>
                <a:xfrm>
                  <a:off x="2302669" y="1479794"/>
                  <a:ext cx="3928911" cy="368834"/>
                  <a:chOff x="2302669" y="1571625"/>
                  <a:chExt cx="5410200" cy="279960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2302669" y="1571625"/>
                    <a:ext cx="5410200" cy="27806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2313476" y="1641331"/>
                    <a:ext cx="2927209" cy="210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b="1" dirty="0" smtClean="0"/>
                      <a:t>그림 </a:t>
                    </a:r>
                    <a:r>
                      <a:rPr lang="en-US" altLang="ko-KR" sz="1200" b="1" dirty="0" smtClean="0"/>
                      <a:t>1. </a:t>
                    </a:r>
                    <a:r>
                      <a:rPr lang="ko-KR" altLang="en-US" sz="1200" b="1" dirty="0" smtClean="0"/>
                      <a:t>중국 </a:t>
                    </a:r>
                    <a:r>
                      <a:rPr lang="ko-KR" altLang="en-US" sz="1200" b="1" dirty="0" err="1" smtClean="0"/>
                      <a:t>영유아용품</a:t>
                    </a:r>
                    <a:r>
                      <a:rPr lang="ko-KR" altLang="en-US" sz="1200" b="1" dirty="0" smtClean="0"/>
                      <a:t> 시장</a:t>
                    </a:r>
                    <a:endParaRPr lang="ko-KR" altLang="en-US" sz="1200" b="1" dirty="0"/>
                  </a:p>
                </p:txBody>
              </p:sp>
            </p:grpSp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7760" y="1896700"/>
                  <a:ext cx="3893820" cy="3637754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/>
              <p:cNvSpPr/>
              <p:nvPr/>
            </p:nvSpPr>
            <p:spPr>
              <a:xfrm>
                <a:off x="7560469" y="5381625"/>
                <a:ext cx="4419600" cy="228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7455385" y="5311259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2009</a:t>
              </a:r>
              <a:endParaRPr lang="ko-KR" alt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10587" y="5302447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2011</a:t>
              </a:r>
              <a:endParaRPr lang="ko-KR" alt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643480" y="5302448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2013</a:t>
              </a:r>
              <a:endParaRPr lang="ko-KR" alt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509682" y="5311259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2015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426524" y="5313511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2018(</a:t>
              </a:r>
              <a:r>
                <a:rPr lang="ko-KR" altLang="en-US" sz="1400" dirty="0" smtClean="0"/>
                <a:t>년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b="1" spc="-5" dirty="0" smtClean="0"/>
              <a:t>향후 비전</a:t>
            </a:r>
            <a:endParaRPr b="1" spc="-5" dirty="0"/>
          </a:p>
        </p:txBody>
      </p:sp>
      <p:sp>
        <p:nvSpPr>
          <p:cNvPr id="23" name="object 23"/>
          <p:cNvSpPr txBox="1"/>
          <p:nvPr/>
        </p:nvSpPr>
        <p:spPr>
          <a:xfrm>
            <a:off x="4817269" y="5879270"/>
            <a:ext cx="11164295" cy="57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lang="ko-KR" altLang="en-US" sz="2800" b="1" dirty="0" smtClean="0"/>
              <a:t>유아 </a:t>
            </a:r>
            <a:r>
              <a:rPr lang="ko-KR" altLang="en-US" sz="2800" b="1" dirty="0" err="1" smtClean="0"/>
              <a:t>토탈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케어</a:t>
            </a:r>
            <a:r>
              <a:rPr lang="ko-KR" altLang="en-US" sz="2800" b="1" dirty="0" smtClean="0"/>
              <a:t> 솔루션</a:t>
            </a:r>
            <a:endParaRPr sz="2000" b="1" dirty="0">
              <a:latin typeface="Gulim"/>
              <a:cs typeface="Gulim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59869" y="885825"/>
            <a:ext cx="7924800" cy="4763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931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07831" y="3456166"/>
            <a:ext cx="2675890" cy="65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85" dirty="0">
                <a:solidFill>
                  <a:srgbClr val="231F20"/>
                </a:solidFill>
                <a:latin typeface="Calibri"/>
                <a:cs typeface="Calibri"/>
              </a:rPr>
              <a:t>THANK</a:t>
            </a:r>
            <a:r>
              <a:rPr sz="4200" spc="-3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4200" spc="65" dirty="0">
                <a:solidFill>
                  <a:srgbClr val="231F20"/>
                </a:solidFill>
                <a:latin typeface="Calibri"/>
                <a:cs typeface="Calibri"/>
              </a:rPr>
              <a:t>YOU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0075069" y="2028825"/>
            <a:ext cx="3568688" cy="4708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210" dirty="0" smtClean="0">
                <a:solidFill>
                  <a:srgbClr val="231F20"/>
                </a:solidFill>
                <a:latin typeface="Malgun Gothic"/>
                <a:cs typeface="Malgun Gothic"/>
              </a:rPr>
              <a:t>0</a:t>
            </a:r>
            <a:r>
              <a:rPr lang="en-US" spc="210" dirty="0" smtClean="0">
                <a:solidFill>
                  <a:srgbClr val="231F20"/>
                </a:solidFill>
                <a:latin typeface="Malgun Gothic"/>
                <a:cs typeface="Malgun Gothic"/>
              </a:rPr>
              <a:t>1.</a:t>
            </a:r>
            <a:r>
              <a:rPr spc="75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pc="245" dirty="0">
                <a:solidFill>
                  <a:srgbClr val="231F20"/>
                </a:solidFill>
                <a:latin typeface="Malgun Gothic"/>
                <a:cs typeface="Malgun Gothic"/>
              </a:rPr>
              <a:t>BACKGROUND</a:t>
            </a:r>
            <a:endParaRPr dirty="0">
              <a:latin typeface="Malgun Gothic"/>
              <a:cs typeface="Malgun Gothic"/>
            </a:endParaRPr>
          </a:p>
          <a:p>
            <a:pPr>
              <a:spcBef>
                <a:spcPts val="27"/>
              </a:spcBef>
            </a:pPr>
            <a:endParaRPr dirty="0">
              <a:latin typeface="Times New Roman"/>
              <a:cs typeface="Times New Roman"/>
            </a:endParaRPr>
          </a:p>
          <a:p>
            <a:pPr marL="12700"/>
            <a:r>
              <a:rPr spc="35" dirty="0" smtClean="0">
                <a:solidFill>
                  <a:srgbClr val="231F20"/>
                </a:solidFill>
                <a:latin typeface="Malgun Gothic"/>
                <a:cs typeface="Malgun Gothic"/>
              </a:rPr>
              <a:t>0</a:t>
            </a:r>
            <a:r>
              <a:rPr lang="en-US" spc="35" dirty="0" smtClean="0">
                <a:solidFill>
                  <a:srgbClr val="231F20"/>
                </a:solidFill>
                <a:latin typeface="Malgun Gothic"/>
                <a:cs typeface="Malgun Gothic"/>
              </a:rPr>
              <a:t>2</a:t>
            </a:r>
            <a:r>
              <a:rPr spc="35" dirty="0" smtClean="0">
                <a:solidFill>
                  <a:srgbClr val="231F20"/>
                </a:solidFill>
                <a:latin typeface="Malgun Gothic"/>
                <a:cs typeface="Malgun Gothic"/>
              </a:rPr>
              <a:t>. </a:t>
            </a:r>
            <a:r>
              <a:rPr lang="ko-KR" altLang="en-US" spc="50" dirty="0" smtClean="0">
                <a:solidFill>
                  <a:srgbClr val="231F20"/>
                </a:solidFill>
                <a:latin typeface="Malgun Gothic"/>
                <a:cs typeface="Malgun Gothic"/>
              </a:rPr>
              <a:t>시제품 </a:t>
            </a:r>
            <a:r>
              <a:rPr lang="en-US" altLang="ko-KR" spc="120" dirty="0">
                <a:solidFill>
                  <a:srgbClr val="231F20"/>
                </a:solidFill>
                <a:latin typeface="Malgun Gothic"/>
                <a:cs typeface="Malgun Gothic"/>
              </a:rPr>
              <a:t>CONCEPT</a:t>
            </a:r>
            <a:endParaRPr lang="en-US" spc="35" dirty="0" smtClean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12700"/>
            <a:endParaRPr dirty="0">
              <a:latin typeface="Times New Roman"/>
              <a:cs typeface="Times New Roman"/>
            </a:endParaRPr>
          </a:p>
          <a:p>
            <a:pPr marL="12700"/>
            <a:r>
              <a:rPr lang="en-US" altLang="ko-KR" spc="120" dirty="0">
                <a:solidFill>
                  <a:srgbClr val="231F20"/>
                </a:solidFill>
                <a:latin typeface="Malgun Gothic"/>
                <a:cs typeface="Malgun Gothic"/>
              </a:rPr>
              <a:t>03</a:t>
            </a:r>
            <a:r>
              <a:rPr lang="en-US" altLang="ko-KR" spc="120" dirty="0" smtClean="0">
                <a:solidFill>
                  <a:srgbClr val="231F20"/>
                </a:solidFill>
                <a:latin typeface="Malgun Gothic"/>
                <a:cs typeface="Malgun Gothic"/>
              </a:rPr>
              <a:t>. </a:t>
            </a:r>
            <a:r>
              <a:rPr lang="ko-KR" altLang="en-US" dirty="0"/>
              <a:t>경쟁 제품 비교</a:t>
            </a:r>
            <a:endParaRPr lang="en-US" altLang="ko-KR" dirty="0"/>
          </a:p>
          <a:p>
            <a:pPr marL="12700"/>
            <a:endParaRPr lang="en-US" spc="50" dirty="0" smtClean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12700"/>
            <a:r>
              <a:rPr lang="en-US" spc="50" dirty="0" smtClean="0">
                <a:solidFill>
                  <a:srgbClr val="231F20"/>
                </a:solidFill>
                <a:latin typeface="Malgun Gothic"/>
                <a:cs typeface="Malgun Gothic"/>
              </a:rPr>
              <a:t>04</a:t>
            </a:r>
            <a:r>
              <a:rPr spc="50" dirty="0" smtClean="0">
                <a:solidFill>
                  <a:srgbClr val="231F20"/>
                </a:solidFill>
                <a:latin typeface="Malgun Gothic"/>
                <a:cs typeface="Malgun Gothic"/>
              </a:rPr>
              <a:t>.</a:t>
            </a:r>
            <a:r>
              <a:rPr lang="en-US" spc="50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lang="ko-KR" altLang="en-US" spc="120" dirty="0">
                <a:solidFill>
                  <a:srgbClr val="231F20"/>
                </a:solidFill>
                <a:latin typeface="Malgun Gothic"/>
                <a:cs typeface="Malgun Gothic"/>
              </a:rPr>
              <a:t>경쟁 제품 문제점</a:t>
            </a:r>
            <a:endParaRPr lang="ko-KR" altLang="en-US" dirty="0">
              <a:latin typeface="Malgun Gothic"/>
              <a:cs typeface="Malgun Gothic"/>
            </a:endParaRPr>
          </a:p>
          <a:p>
            <a:pPr marL="12700"/>
            <a:endParaRPr lang="en-US" spc="120" dirty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12700"/>
            <a:r>
              <a:rPr lang="en-US" spc="50" dirty="0" smtClean="0">
                <a:solidFill>
                  <a:srgbClr val="231F20"/>
                </a:solidFill>
                <a:latin typeface="Malgun Gothic"/>
                <a:cs typeface="Malgun Gothic"/>
              </a:rPr>
              <a:t>05.</a:t>
            </a:r>
            <a:r>
              <a:rPr spc="50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lang="ko-KR" altLang="en-US" spc="50" dirty="0" smtClean="0">
                <a:solidFill>
                  <a:srgbClr val="231F20"/>
                </a:solidFill>
                <a:latin typeface="Malgun Gothic"/>
                <a:cs typeface="Malgun Gothic"/>
              </a:rPr>
              <a:t>시</a:t>
            </a:r>
            <a:r>
              <a:rPr lang="ko-KR" altLang="en-US" spc="120" dirty="0" smtClean="0">
                <a:solidFill>
                  <a:srgbClr val="231F20"/>
                </a:solidFill>
                <a:latin typeface="Malgun Gothic"/>
                <a:cs typeface="Malgun Gothic"/>
              </a:rPr>
              <a:t>제품</a:t>
            </a:r>
            <a:r>
              <a:rPr lang="en-US" spc="120" dirty="0" smtClean="0">
                <a:solidFill>
                  <a:srgbClr val="231F20"/>
                </a:solidFill>
                <a:latin typeface="Malgun Gothic"/>
                <a:cs typeface="Malgun Gothic"/>
              </a:rPr>
              <a:t> SPEC</a:t>
            </a:r>
            <a:endParaRPr dirty="0">
              <a:latin typeface="Malgun Gothic"/>
              <a:cs typeface="Malgun Gothic"/>
            </a:endParaRPr>
          </a:p>
          <a:p>
            <a:pPr>
              <a:spcBef>
                <a:spcPts val="27"/>
              </a:spcBef>
            </a:pPr>
            <a:endParaRPr dirty="0" smtClean="0">
              <a:latin typeface="Times New Roman"/>
              <a:cs typeface="Times New Roman"/>
            </a:endParaRPr>
          </a:p>
          <a:p>
            <a:pPr marL="12700"/>
            <a:r>
              <a:rPr spc="35" dirty="0" smtClean="0">
                <a:solidFill>
                  <a:srgbClr val="231F20"/>
                </a:solidFill>
                <a:latin typeface="Malgun Gothic"/>
                <a:cs typeface="Malgun Gothic"/>
              </a:rPr>
              <a:t>0</a:t>
            </a:r>
            <a:r>
              <a:rPr lang="en-US" spc="35" dirty="0">
                <a:solidFill>
                  <a:srgbClr val="231F20"/>
                </a:solidFill>
                <a:latin typeface="Malgun Gothic"/>
                <a:cs typeface="Malgun Gothic"/>
              </a:rPr>
              <a:t>6</a:t>
            </a:r>
            <a:r>
              <a:rPr spc="35" dirty="0" smtClean="0">
                <a:solidFill>
                  <a:srgbClr val="231F20"/>
                </a:solidFill>
                <a:latin typeface="Malgun Gothic"/>
                <a:cs typeface="Malgun Gothic"/>
              </a:rPr>
              <a:t>. </a:t>
            </a:r>
            <a:r>
              <a:rPr lang="ko-KR" altLang="en-US" spc="85" dirty="0">
                <a:solidFill>
                  <a:srgbClr val="231F20"/>
                </a:solidFill>
                <a:latin typeface="Malgun Gothic"/>
                <a:cs typeface="Malgun Gothic"/>
              </a:rPr>
              <a:t>양산 </a:t>
            </a:r>
            <a:r>
              <a:rPr lang="ko-KR" altLang="en-US" spc="85" dirty="0" smtClean="0">
                <a:solidFill>
                  <a:srgbClr val="231F20"/>
                </a:solidFill>
                <a:latin typeface="Malgun Gothic"/>
                <a:cs typeface="Malgun Gothic"/>
              </a:rPr>
              <a:t>가능성</a:t>
            </a:r>
            <a:endParaRPr lang="en-US" altLang="ko-KR" spc="85" dirty="0" smtClean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12700"/>
            <a:endParaRPr lang="en-US" spc="85" dirty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12700"/>
            <a:r>
              <a:rPr lang="en-US" spc="85" dirty="0" smtClean="0">
                <a:solidFill>
                  <a:srgbClr val="231F20"/>
                </a:solidFill>
                <a:latin typeface="Malgun Gothic"/>
                <a:cs typeface="Malgun Gothic"/>
              </a:rPr>
              <a:t>07. </a:t>
            </a:r>
            <a:r>
              <a:rPr lang="ko-KR" altLang="en-US" spc="85" dirty="0" smtClean="0">
                <a:solidFill>
                  <a:srgbClr val="231F20"/>
                </a:solidFill>
                <a:latin typeface="Malgun Gothic"/>
                <a:cs typeface="Malgun Gothic"/>
              </a:rPr>
              <a:t>판매전략</a:t>
            </a:r>
            <a:endParaRPr lang="en-US" altLang="ko-KR" spc="85" dirty="0" smtClean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12700"/>
            <a:endParaRPr lang="en-US" altLang="ko-KR" spc="85" dirty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12700"/>
            <a:r>
              <a:rPr lang="en-US" altLang="ko-KR" spc="85" dirty="0" smtClean="0">
                <a:solidFill>
                  <a:srgbClr val="231F20"/>
                </a:solidFill>
                <a:latin typeface="Malgun Gothic"/>
                <a:cs typeface="Malgun Gothic"/>
              </a:rPr>
              <a:t>08. </a:t>
            </a:r>
            <a:r>
              <a:rPr lang="ko-KR" altLang="en-US" spc="85" dirty="0" smtClean="0">
                <a:solidFill>
                  <a:srgbClr val="231F20"/>
                </a:solidFill>
                <a:latin typeface="Malgun Gothic"/>
                <a:cs typeface="Malgun Gothic"/>
              </a:rPr>
              <a:t>시장 가능성</a:t>
            </a:r>
            <a:endParaRPr lang="en-US" altLang="ko-KR" spc="85" dirty="0" smtClean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12700"/>
            <a:endParaRPr lang="en-US" altLang="ko-KR" spc="85" dirty="0">
              <a:solidFill>
                <a:srgbClr val="231F20"/>
              </a:solidFill>
              <a:latin typeface="Malgun Gothic"/>
              <a:cs typeface="Malgun Gothic"/>
            </a:endParaRPr>
          </a:p>
          <a:p>
            <a:pPr marL="12700"/>
            <a:r>
              <a:rPr lang="en-US" altLang="ko-KR" spc="85" dirty="0" smtClean="0">
                <a:solidFill>
                  <a:srgbClr val="231F20"/>
                </a:solidFill>
                <a:latin typeface="Malgun Gothic"/>
                <a:cs typeface="Malgun Gothic"/>
              </a:rPr>
              <a:t>09. </a:t>
            </a:r>
            <a:r>
              <a:rPr lang="ko-KR" altLang="en-US" spc="85" dirty="0" smtClean="0">
                <a:solidFill>
                  <a:srgbClr val="231F20"/>
                </a:solidFill>
                <a:latin typeface="Malgun Gothic"/>
                <a:cs typeface="Malgun Gothic"/>
              </a:rPr>
              <a:t>향후 비전</a:t>
            </a:r>
            <a:endParaRPr lang="en-US" altLang="ko-KR" spc="85" dirty="0">
              <a:solidFill>
                <a:srgbClr val="231F20"/>
              </a:solidFill>
              <a:latin typeface="Malgun Gothic"/>
              <a:cs typeface="Malgun Gothic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550069" y="352425"/>
            <a:ext cx="9880574" cy="307777"/>
          </a:xfrm>
        </p:spPr>
        <p:txBody>
          <a:bodyPr/>
          <a:lstStyle/>
          <a:p>
            <a:r>
              <a:rPr lang="en-US" altLang="ko-KR" b="1" dirty="0" smtClean="0"/>
              <a:t>Context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/>
            <a:r>
              <a:rPr b="1" spc="250" dirty="0" smtClean="0"/>
              <a:t>B</a:t>
            </a:r>
            <a:r>
              <a:rPr b="1" spc="210" dirty="0" smtClean="0"/>
              <a:t>A</a:t>
            </a:r>
            <a:r>
              <a:rPr b="1" spc="330" dirty="0" smtClean="0"/>
              <a:t>C</a:t>
            </a:r>
            <a:r>
              <a:rPr b="1" spc="210" dirty="0" smtClean="0"/>
              <a:t>K</a:t>
            </a:r>
            <a:r>
              <a:rPr b="1" spc="150" dirty="0" smtClean="0"/>
              <a:t>GROUND</a:t>
            </a:r>
            <a:endParaRPr b="1" spc="150" dirty="0"/>
          </a:p>
        </p:txBody>
      </p:sp>
      <p:pic>
        <p:nvPicPr>
          <p:cNvPr id="2" name="New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6767" y="809625"/>
            <a:ext cx="11811000" cy="65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6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/>
            <a:r>
              <a:rPr b="1" spc="250" dirty="0" smtClean="0"/>
              <a:t>B</a:t>
            </a:r>
            <a:r>
              <a:rPr b="1" spc="210" dirty="0" smtClean="0"/>
              <a:t>A</a:t>
            </a:r>
            <a:r>
              <a:rPr b="1" spc="330" dirty="0" smtClean="0"/>
              <a:t>C</a:t>
            </a:r>
            <a:r>
              <a:rPr b="1" spc="210" dirty="0" smtClean="0"/>
              <a:t>K</a:t>
            </a:r>
            <a:r>
              <a:rPr b="1" spc="150" dirty="0" smtClean="0"/>
              <a:t>GROUND</a:t>
            </a:r>
            <a:endParaRPr b="1" spc="150" dirty="0"/>
          </a:p>
        </p:txBody>
      </p:sp>
      <p:sp>
        <p:nvSpPr>
          <p:cNvPr id="20" name="object 20"/>
          <p:cNvSpPr txBox="1"/>
          <p:nvPr/>
        </p:nvSpPr>
        <p:spPr>
          <a:xfrm>
            <a:off x="2912269" y="5913236"/>
            <a:ext cx="86670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pc="-240" dirty="0" smtClean="0">
                <a:solidFill>
                  <a:srgbClr val="231F20"/>
                </a:solidFill>
                <a:latin typeface="Gulim"/>
                <a:cs typeface="Gulim"/>
              </a:rPr>
              <a:t>아기를  출산한  부모들이   우려하는  것  중  하나가   </a:t>
            </a:r>
            <a:r>
              <a:rPr lang="ko-KR" altLang="en-US" b="1" spc="-240" dirty="0" err="1" smtClean="0">
                <a:solidFill>
                  <a:srgbClr val="FF0000"/>
                </a:solidFill>
                <a:latin typeface="Gulim"/>
                <a:cs typeface="Gulim"/>
              </a:rPr>
              <a:t>영유아</a:t>
            </a:r>
            <a:r>
              <a:rPr lang="ko-KR" altLang="en-US" b="1" spc="-240" dirty="0" smtClean="0">
                <a:solidFill>
                  <a:srgbClr val="FF0000"/>
                </a:solidFill>
                <a:latin typeface="Gulim"/>
                <a:cs typeface="Gulim"/>
              </a:rPr>
              <a:t>   </a:t>
            </a:r>
            <a:r>
              <a:rPr lang="ko-KR" altLang="en-US" b="1" spc="-240" dirty="0" err="1" smtClean="0">
                <a:solidFill>
                  <a:srgbClr val="FF0000"/>
                </a:solidFill>
                <a:latin typeface="Gulim"/>
                <a:cs typeface="Gulim"/>
              </a:rPr>
              <a:t>돌연사</a:t>
            </a:r>
            <a:r>
              <a:rPr lang="ko-KR" altLang="en-US" b="1" spc="-240" dirty="0" smtClean="0">
                <a:solidFill>
                  <a:srgbClr val="FF0000"/>
                </a:solidFill>
                <a:latin typeface="Gulim"/>
                <a:cs typeface="Gulim"/>
              </a:rPr>
              <a:t>   </a:t>
            </a:r>
            <a:r>
              <a:rPr lang="ko-KR" altLang="en-US" spc="-240" dirty="0" smtClean="0">
                <a:solidFill>
                  <a:srgbClr val="231F20"/>
                </a:solidFill>
                <a:latin typeface="Gulim"/>
                <a:cs typeface="Gulim"/>
              </a:rPr>
              <a:t>문제다</a:t>
            </a:r>
            <a:r>
              <a:rPr lang="en-US" altLang="ko-KR" spc="-240" dirty="0" smtClean="0">
                <a:solidFill>
                  <a:srgbClr val="231F20"/>
                </a:solidFill>
                <a:latin typeface="Gulim"/>
                <a:cs typeface="Gulim"/>
              </a:rPr>
              <a:t>.</a:t>
            </a:r>
            <a:endParaRPr dirty="0">
              <a:latin typeface="Gulim"/>
              <a:cs typeface="Guli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69" y="1647825"/>
            <a:ext cx="4775200" cy="3581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971" y="821293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err="1" smtClean="0"/>
              <a:t>영유아</a:t>
            </a:r>
            <a:r>
              <a:rPr lang="ko-KR" altLang="en-US" sz="1400" b="1" dirty="0" smtClean="0"/>
              <a:t>  질식 사고 </a:t>
            </a:r>
            <a:endParaRPr lang="en-US" altLang="ko-KR" sz="14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67" y="1627624"/>
            <a:ext cx="48006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250" dirty="0"/>
              <a:t>B</a:t>
            </a:r>
            <a:r>
              <a:rPr b="1" spc="210" dirty="0"/>
              <a:t>A</a:t>
            </a:r>
            <a:r>
              <a:rPr b="1" spc="330" dirty="0"/>
              <a:t>C</a:t>
            </a:r>
            <a:r>
              <a:rPr b="1" spc="210" dirty="0"/>
              <a:t>K</a:t>
            </a:r>
            <a:r>
              <a:rPr b="1" spc="150" dirty="0"/>
              <a:t>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971" y="821293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2. </a:t>
            </a:r>
            <a:r>
              <a:rPr lang="ko-KR" altLang="en-US" sz="1400" b="1" dirty="0" smtClean="0"/>
              <a:t>경험  사례 </a:t>
            </a:r>
            <a:endParaRPr lang="en-US" altLang="ko-KR" sz="14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7674769" y="4924425"/>
            <a:ext cx="3886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69" y="2333625"/>
            <a:ext cx="5207000" cy="3905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6369" y="1928022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조카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10483" y="1952625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수업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69" y="23336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921669" y="1591006"/>
            <a:ext cx="2444762" cy="225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17594" y="3760851"/>
            <a:ext cx="2958465" cy="1056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320"/>
              </a:lnSpc>
            </a:pPr>
            <a:r>
              <a:rPr sz="7200" b="1" spc="840" dirty="0">
                <a:solidFill>
                  <a:srgbClr val="FFCC26"/>
                </a:solidFill>
                <a:latin typeface="Gulim"/>
                <a:cs typeface="Gulim"/>
              </a:rPr>
              <a:t>S</a:t>
            </a:r>
            <a:r>
              <a:rPr sz="7200" b="1" spc="695" dirty="0">
                <a:solidFill>
                  <a:srgbClr val="FFCC26"/>
                </a:solidFill>
                <a:latin typeface="Gulim"/>
                <a:cs typeface="Gulim"/>
              </a:rPr>
              <a:t>m</a:t>
            </a:r>
            <a:r>
              <a:rPr sz="7200" b="1" spc="450" dirty="0">
                <a:solidFill>
                  <a:srgbClr val="FFCC26"/>
                </a:solidFill>
                <a:latin typeface="Gulim"/>
                <a:cs typeface="Gulim"/>
              </a:rPr>
              <a:t>a</a:t>
            </a:r>
            <a:r>
              <a:rPr sz="7200" b="1" spc="900" dirty="0">
                <a:solidFill>
                  <a:srgbClr val="FFCC26"/>
                </a:solidFill>
                <a:latin typeface="Gulim"/>
                <a:cs typeface="Gulim"/>
              </a:rPr>
              <a:t>r</a:t>
            </a:r>
            <a:r>
              <a:rPr sz="7200" b="1" spc="735" dirty="0">
                <a:solidFill>
                  <a:srgbClr val="FFCC26"/>
                </a:solidFill>
                <a:latin typeface="Gulim"/>
                <a:cs typeface="Gulim"/>
              </a:rPr>
              <a:t>t</a:t>
            </a:r>
            <a:endParaRPr sz="7200" b="1" dirty="0">
              <a:latin typeface="Gulim"/>
              <a:cs typeface="Gulim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29527" y="3760851"/>
            <a:ext cx="770890" cy="714184"/>
            <a:chOff x="6142221" y="3734995"/>
            <a:chExt cx="770890" cy="714184"/>
          </a:xfrm>
        </p:grpSpPr>
        <p:grpSp>
          <p:nvGrpSpPr>
            <p:cNvPr id="3" name="그룹 2"/>
            <p:cNvGrpSpPr/>
            <p:nvPr/>
          </p:nvGrpSpPr>
          <p:grpSpPr>
            <a:xfrm>
              <a:off x="6142221" y="4023626"/>
              <a:ext cx="770890" cy="425553"/>
              <a:chOff x="6142221" y="4023626"/>
              <a:chExt cx="770890" cy="425553"/>
            </a:xfrm>
          </p:grpSpPr>
          <p:sp>
            <p:nvSpPr>
              <p:cNvPr id="20" name="object 20"/>
              <p:cNvSpPr/>
              <p:nvPr/>
            </p:nvSpPr>
            <p:spPr>
              <a:xfrm>
                <a:off x="6430855" y="4160254"/>
                <a:ext cx="193675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193675" h="288925">
                    <a:moveTo>
                      <a:pt x="193421" y="0"/>
                    </a:moveTo>
                    <a:lnTo>
                      <a:pt x="0" y="0"/>
                    </a:lnTo>
                    <a:lnTo>
                      <a:pt x="0" y="288620"/>
                    </a:lnTo>
                    <a:lnTo>
                      <a:pt x="193421" y="288620"/>
                    </a:lnTo>
                    <a:lnTo>
                      <a:pt x="193421" y="0"/>
                    </a:lnTo>
                    <a:close/>
                  </a:path>
                </a:pathLst>
              </a:custGeom>
              <a:solidFill>
                <a:srgbClr val="02030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6142221" y="4023626"/>
                <a:ext cx="77089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770889" h="137160">
                    <a:moveTo>
                      <a:pt x="770686" y="0"/>
                    </a:moveTo>
                    <a:lnTo>
                      <a:pt x="0" y="0"/>
                    </a:lnTo>
                    <a:lnTo>
                      <a:pt x="0" y="136626"/>
                    </a:lnTo>
                    <a:lnTo>
                      <a:pt x="770686" y="136626"/>
                    </a:lnTo>
                    <a:lnTo>
                      <a:pt x="770686" y="0"/>
                    </a:lnTo>
                    <a:close/>
                  </a:path>
                </a:pathLst>
              </a:custGeom>
              <a:solidFill>
                <a:srgbClr val="02030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2" name="object 22"/>
            <p:cNvSpPr/>
            <p:nvPr/>
          </p:nvSpPr>
          <p:spPr>
            <a:xfrm>
              <a:off x="6430855" y="3734995"/>
              <a:ext cx="193675" cy="288925"/>
            </a:xfrm>
            <a:custGeom>
              <a:avLst/>
              <a:gdLst/>
              <a:ahLst/>
              <a:cxnLst/>
              <a:rect l="l" t="t" r="r" b="b"/>
              <a:pathLst>
                <a:path w="193675" h="288925">
                  <a:moveTo>
                    <a:pt x="193421" y="0"/>
                  </a:moveTo>
                  <a:lnTo>
                    <a:pt x="0" y="0"/>
                  </a:lnTo>
                  <a:lnTo>
                    <a:pt x="0" y="288632"/>
                  </a:lnTo>
                  <a:lnTo>
                    <a:pt x="193421" y="288632"/>
                  </a:lnTo>
                  <a:lnTo>
                    <a:pt x="193421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373661" y="2324163"/>
            <a:ext cx="238061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5" dirty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카메라</a:t>
            </a:r>
            <a:r>
              <a:rPr sz="1400" b="1" spc="-120" dirty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 </a:t>
            </a:r>
            <a:r>
              <a:rPr sz="1400" b="1" spc="-5" dirty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모듈</a:t>
            </a:r>
            <a:endParaRPr sz="1400" b="1" dirty="0">
              <a:latin typeface="+mj-ea"/>
              <a:ea typeface="+mj-ea"/>
              <a:cs typeface="Gulim"/>
            </a:endParaRPr>
          </a:p>
          <a:p>
            <a:pPr marL="12700">
              <a:spcBef>
                <a:spcPts val="495"/>
              </a:spcBef>
            </a:pPr>
            <a:r>
              <a:rPr sz="1250" dirty="0">
                <a:solidFill>
                  <a:srgbClr val="231F20"/>
                </a:solidFill>
                <a:latin typeface="Malgun Gothic"/>
                <a:cs typeface="Malgun Gothic"/>
              </a:rPr>
              <a:t>: 아이의 모습을 APP을 통해</a:t>
            </a:r>
            <a:r>
              <a:rPr sz="1250" spc="-45" dirty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250" dirty="0">
                <a:solidFill>
                  <a:srgbClr val="231F20"/>
                </a:solidFill>
                <a:latin typeface="Malgun Gothic"/>
                <a:cs typeface="Malgun Gothic"/>
              </a:rPr>
              <a:t>확인</a:t>
            </a:r>
            <a:endParaRPr sz="1250" dirty="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44429" y="6074347"/>
            <a:ext cx="1795780" cy="51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572770"/>
            <a:r>
              <a:rPr sz="1500" b="1" spc="-10" dirty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인체감지</a:t>
            </a:r>
            <a:r>
              <a:rPr sz="1500" b="1" spc="-120" dirty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 </a:t>
            </a:r>
            <a:r>
              <a:rPr sz="1500" b="1" spc="-10" dirty="0">
                <a:solidFill>
                  <a:srgbClr val="231F20"/>
                </a:solidFill>
                <a:latin typeface="+mj-ea"/>
                <a:ea typeface="+mj-ea"/>
                <a:cs typeface="Gulim"/>
              </a:rPr>
              <a:t>센서</a:t>
            </a:r>
            <a:endParaRPr sz="1500" b="1" dirty="0">
              <a:latin typeface="+mj-ea"/>
              <a:ea typeface="+mj-ea"/>
              <a:cs typeface="Gulim"/>
            </a:endParaRPr>
          </a:p>
          <a:p>
            <a:pPr marL="12700">
              <a:spcBef>
                <a:spcPts val="610"/>
              </a:spcBef>
            </a:pPr>
            <a:r>
              <a:rPr sz="1300" spc="35" dirty="0">
                <a:solidFill>
                  <a:srgbClr val="231F20"/>
                </a:solidFill>
                <a:latin typeface="Malgun Gothic"/>
                <a:cs typeface="Malgun Gothic"/>
              </a:rPr>
              <a:t>아이의 움직임을 인지</a:t>
            </a:r>
            <a:r>
              <a:rPr sz="1300" spc="-90" dirty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300" spc="5" dirty="0">
                <a:solidFill>
                  <a:srgbClr val="231F20"/>
                </a:solidFill>
                <a:latin typeface="Malgun Gothic"/>
                <a:cs typeface="Malgun Gothic"/>
              </a:rPr>
              <a:t>:</a:t>
            </a:r>
            <a:endParaRPr sz="1300" dirty="0">
              <a:latin typeface="Malgun Gothic"/>
              <a:cs typeface="Malgun Gothic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12909" y="990753"/>
            <a:ext cx="2200655" cy="2170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77445" y="5179390"/>
            <a:ext cx="2206942" cy="2170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10971" y="348260"/>
            <a:ext cx="12422593" cy="3541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000" b="1" kern="0" dirty="0">
                <a:solidFill>
                  <a:sysClr val="windowText" lastClr="000000"/>
                </a:solidFill>
              </a:rPr>
              <a:t>시</a:t>
            </a:r>
            <a:r>
              <a:rPr lang="ko-KR" altLang="en-US" sz="2000" b="1" kern="0" dirty="0" smtClean="0">
                <a:solidFill>
                  <a:sysClr val="windowText" lastClr="000000"/>
                </a:solidFill>
              </a:rPr>
              <a:t>제품</a:t>
            </a:r>
            <a:r>
              <a:rPr lang="en-US" altLang="ko-KR" sz="2000" b="1" kern="0" dirty="0" smtClean="0">
                <a:solidFill>
                  <a:sysClr val="windowText" lastClr="000000"/>
                </a:solidFill>
              </a:rPr>
              <a:t> CONCEPT</a:t>
            </a:r>
            <a:r>
              <a:rPr lang="ko-KR" altLang="en-US" sz="2000" b="1" kern="0" dirty="0" smtClean="0">
                <a:solidFill>
                  <a:sysClr val="windowText" lastClr="000000"/>
                </a:solidFill>
              </a:rPr>
              <a:t/>
            </a:r>
            <a:br>
              <a:rPr lang="ko-KR" altLang="en-US" sz="2000" b="1" kern="0" dirty="0" smtClean="0">
                <a:solidFill>
                  <a:sysClr val="windowText" lastClr="000000"/>
                </a:solidFill>
              </a:rPr>
            </a:br>
            <a:endParaRPr lang="ko-KR" altLang="en-US" sz="2000" b="1" kern="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5" dirty="0" err="1" smtClean="0"/>
              <a:t>경쟁</a:t>
            </a:r>
            <a:r>
              <a:rPr b="1" spc="-5" dirty="0" smtClean="0"/>
              <a:t> </a:t>
            </a:r>
            <a:r>
              <a:rPr b="1" spc="-5" dirty="0" err="1" smtClean="0"/>
              <a:t>제품</a:t>
            </a:r>
            <a:r>
              <a:rPr b="1" spc="-75" dirty="0" smtClean="0"/>
              <a:t> </a:t>
            </a:r>
            <a:r>
              <a:rPr b="1" spc="-5" dirty="0" err="1" smtClean="0"/>
              <a:t>비교</a:t>
            </a:r>
            <a:r>
              <a:rPr lang="ko-KR" altLang="en-US" b="1" spc="-5" dirty="0" smtClean="0"/>
              <a:t>분석</a:t>
            </a:r>
            <a:endParaRPr b="1" spc="-5" dirty="0"/>
          </a:p>
        </p:txBody>
      </p:sp>
      <p:grpSp>
        <p:nvGrpSpPr>
          <p:cNvPr id="7" name="그룹 6"/>
          <p:cNvGrpSpPr/>
          <p:nvPr/>
        </p:nvGrpSpPr>
        <p:grpSpPr>
          <a:xfrm>
            <a:off x="8170069" y="1488030"/>
            <a:ext cx="2667000" cy="4511614"/>
            <a:chOff x="8627269" y="1538808"/>
            <a:chExt cx="2727426" cy="4613834"/>
          </a:xfrm>
        </p:grpSpPr>
        <p:sp>
          <p:nvSpPr>
            <p:cNvPr id="25" name="object 25"/>
            <p:cNvSpPr/>
            <p:nvPr/>
          </p:nvSpPr>
          <p:spPr>
            <a:xfrm>
              <a:off x="8645125" y="1538808"/>
              <a:ext cx="2709570" cy="13096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27269" y="3095625"/>
              <a:ext cx="2578239" cy="30570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817074" y="1942948"/>
            <a:ext cx="2685995" cy="3978470"/>
            <a:chOff x="2671881" y="1771855"/>
            <a:chExt cx="3067748" cy="4543918"/>
          </a:xfrm>
        </p:grpSpPr>
        <p:sp>
          <p:nvSpPr>
            <p:cNvPr id="23" name="object 23"/>
            <p:cNvSpPr/>
            <p:nvPr/>
          </p:nvSpPr>
          <p:spPr>
            <a:xfrm>
              <a:off x="2671881" y="3248025"/>
              <a:ext cx="3067748" cy="30677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60362" y="1771855"/>
              <a:ext cx="2290737" cy="12217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187234" y="6241336"/>
            <a:ext cx="4694999" cy="215444"/>
            <a:chOff x="4194625" y="6177086"/>
            <a:chExt cx="3040697" cy="215444"/>
          </a:xfrm>
        </p:grpSpPr>
        <p:sp>
          <p:nvSpPr>
            <p:cNvPr id="24" name="object 24"/>
            <p:cNvSpPr txBox="1"/>
            <p:nvPr/>
          </p:nvSpPr>
          <p:spPr>
            <a:xfrm>
              <a:off x="6151377" y="6177086"/>
              <a:ext cx="1083945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400" b="1" spc="100" dirty="0">
                  <a:solidFill>
                    <a:srgbClr val="231F20"/>
                  </a:solidFill>
                  <a:latin typeface="Malgun Gothic"/>
                  <a:cs typeface="Malgun Gothic"/>
                </a:rPr>
                <a:t>3. </a:t>
              </a:r>
              <a:r>
                <a:rPr sz="1400" b="1" dirty="0">
                  <a:solidFill>
                    <a:srgbClr val="231F20"/>
                  </a:solidFill>
                  <a:latin typeface="Malgun Gothic"/>
                  <a:cs typeface="Malgun Gothic"/>
                </a:rPr>
                <a:t>나이트</a:t>
              </a:r>
              <a:r>
                <a:rPr sz="1400" b="1" spc="155" dirty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400" b="1" dirty="0">
                  <a:solidFill>
                    <a:srgbClr val="231F20"/>
                  </a:solidFill>
                  <a:latin typeface="Malgun Gothic"/>
                  <a:cs typeface="Malgun Gothic"/>
                </a:rPr>
                <a:t>조명</a:t>
              </a:r>
              <a:endParaRPr sz="1400" b="1" dirty="0">
                <a:latin typeface="Malgun Gothic"/>
                <a:cs typeface="Malgun Gothic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194625" y="6177086"/>
              <a:ext cx="2498725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spcBef>
                  <a:spcPts val="1400"/>
                </a:spcBef>
                <a:tabLst>
                  <a:tab pos="1049020" algn="l"/>
                </a:tabLst>
              </a:pPr>
              <a:r>
                <a:rPr sz="1400" b="1" spc="2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1</a:t>
              </a:r>
              <a:r>
                <a:rPr sz="1400" b="1" spc="20" dirty="0">
                  <a:solidFill>
                    <a:srgbClr val="231F20"/>
                  </a:solidFill>
                  <a:latin typeface="Malgun Gothic"/>
                  <a:cs typeface="Malgun Gothic"/>
                </a:rPr>
                <a:t>. </a:t>
              </a:r>
              <a:r>
                <a:rPr sz="1400" b="1" spc="254" dirty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400" b="1" dirty="0" err="1">
                  <a:solidFill>
                    <a:srgbClr val="231F20"/>
                  </a:solidFill>
                  <a:latin typeface="Malgun Gothic"/>
                  <a:cs typeface="Malgun Gothic"/>
                </a:rPr>
                <a:t>뮤직</a:t>
              </a:r>
              <a:r>
                <a:rPr sz="1400" b="1" dirty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400" b="1" dirty="0" err="1" smtClean="0">
                  <a:solidFill>
                    <a:srgbClr val="231F20"/>
                  </a:solidFill>
                  <a:latin typeface="Malgun Gothic"/>
                  <a:cs typeface="Malgun Gothic"/>
                </a:rPr>
                <a:t>박스</a:t>
              </a:r>
              <a:r>
                <a:rPr lang="en-US" sz="1400" b="1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  </a:t>
              </a:r>
              <a:r>
                <a:rPr sz="1400" b="1" spc="90" dirty="0" smtClean="0">
                  <a:solidFill>
                    <a:srgbClr val="231F20"/>
                  </a:solidFill>
                  <a:latin typeface="Malgun Gothic"/>
                  <a:cs typeface="Malgun Gothic"/>
                </a:rPr>
                <a:t>2</a:t>
              </a:r>
              <a:r>
                <a:rPr sz="1400" b="1" spc="90" dirty="0">
                  <a:solidFill>
                    <a:srgbClr val="231F20"/>
                  </a:solidFill>
                  <a:latin typeface="Malgun Gothic"/>
                  <a:cs typeface="Malgun Gothic"/>
                </a:rPr>
                <a:t>. </a:t>
              </a:r>
              <a:r>
                <a:rPr sz="1400" b="1" dirty="0">
                  <a:solidFill>
                    <a:srgbClr val="231F20"/>
                  </a:solidFill>
                  <a:latin typeface="Malgun Gothic"/>
                  <a:cs typeface="Malgun Gothic"/>
                </a:rPr>
                <a:t>무작위 선곡</a:t>
              </a:r>
              <a:r>
                <a:rPr sz="1400" b="1" spc="340" dirty="0">
                  <a:solidFill>
                    <a:srgbClr val="231F20"/>
                  </a:solidFill>
                  <a:latin typeface="Malgun Gothic"/>
                  <a:cs typeface="Malgun Gothic"/>
                </a:rPr>
                <a:t> </a:t>
              </a:r>
              <a:r>
                <a:rPr sz="1400" b="1" dirty="0">
                  <a:solidFill>
                    <a:srgbClr val="231F20"/>
                  </a:solidFill>
                  <a:latin typeface="Malgun Gothic"/>
                  <a:cs typeface="Malgun Gothic"/>
                </a:rPr>
                <a:t>버튼</a:t>
              </a:r>
              <a:endParaRPr sz="1400" b="1" dirty="0">
                <a:latin typeface="Malgun Gothic"/>
                <a:cs typeface="Malgun Gothic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7941469" y="6241336"/>
            <a:ext cx="4328793" cy="21544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400"/>
              </a:spcBef>
              <a:tabLst>
                <a:tab pos="1963420" algn="l"/>
              </a:tabLst>
            </a:pPr>
            <a:r>
              <a:rPr sz="1400" b="1" spc="5" dirty="0" smtClean="0">
                <a:solidFill>
                  <a:srgbClr val="231F20"/>
                </a:solidFill>
                <a:latin typeface="Malgun Gothic"/>
                <a:cs typeface="Malgun Gothic"/>
              </a:rPr>
              <a:t>1</a:t>
            </a:r>
            <a:r>
              <a:rPr sz="1400" b="1" spc="5" dirty="0">
                <a:solidFill>
                  <a:srgbClr val="231F20"/>
                </a:solidFill>
                <a:latin typeface="Malgun Gothic"/>
                <a:cs typeface="Malgun Gothic"/>
              </a:rPr>
              <a:t>.태엽으로</a:t>
            </a:r>
            <a:r>
              <a:rPr sz="1400" b="1" spc="275" dirty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400" b="1" dirty="0" err="1" smtClean="0">
                <a:solidFill>
                  <a:srgbClr val="231F20"/>
                </a:solidFill>
                <a:latin typeface="Malgun Gothic"/>
                <a:cs typeface="Malgun Gothic"/>
              </a:rPr>
              <a:t>돌아</a:t>
            </a:r>
            <a:r>
              <a:rPr lang="en-US" sz="1400" b="1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400" b="1" dirty="0" err="1" smtClean="0">
                <a:solidFill>
                  <a:srgbClr val="231F20"/>
                </a:solidFill>
                <a:latin typeface="Malgun Gothic"/>
                <a:cs typeface="Malgun Gothic"/>
              </a:rPr>
              <a:t>가는</a:t>
            </a:r>
            <a:r>
              <a:rPr sz="1400" b="1" dirty="0" smtClean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400" b="1" dirty="0" err="1" smtClean="0">
                <a:solidFill>
                  <a:srgbClr val="231F20"/>
                </a:solidFill>
                <a:latin typeface="Malgun Gothic"/>
                <a:cs typeface="Malgun Gothic"/>
              </a:rPr>
              <a:t>방식</a:t>
            </a:r>
            <a:r>
              <a:rPr lang="en-US" sz="1400" b="1" dirty="0" smtClean="0">
                <a:solidFill>
                  <a:srgbClr val="231F20"/>
                </a:solidFill>
                <a:latin typeface="Malgun Gothic"/>
                <a:cs typeface="Malgun Gothic"/>
              </a:rPr>
              <a:t>   </a:t>
            </a:r>
            <a:r>
              <a:rPr sz="1400" b="1" spc="45" dirty="0" smtClean="0">
                <a:solidFill>
                  <a:srgbClr val="231F20"/>
                </a:solidFill>
                <a:latin typeface="Malgun Gothic"/>
                <a:cs typeface="Malgun Gothic"/>
              </a:rPr>
              <a:t>2</a:t>
            </a:r>
            <a:r>
              <a:rPr sz="1400" b="1" spc="45" dirty="0">
                <a:solidFill>
                  <a:srgbClr val="231F20"/>
                </a:solidFill>
                <a:latin typeface="Malgun Gothic"/>
                <a:cs typeface="Malgun Gothic"/>
              </a:rPr>
              <a:t>.뮤직</a:t>
            </a:r>
            <a:r>
              <a:rPr sz="1400" b="1" spc="80" dirty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1400" b="1" dirty="0">
                <a:solidFill>
                  <a:srgbClr val="231F20"/>
                </a:solidFill>
                <a:latin typeface="Malgun Gothic"/>
                <a:cs typeface="Malgun Gothic"/>
              </a:rPr>
              <a:t>박스</a:t>
            </a:r>
            <a:endParaRPr sz="1400" b="1" dirty="0">
              <a:latin typeface="Malgun Gothic"/>
              <a:cs typeface="Malgun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5686" y="1303364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타이니 러브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17674" y="130336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아가방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6173298" y="4080833"/>
            <a:ext cx="1604010" cy="0"/>
          </a:xfrm>
          <a:custGeom>
            <a:avLst/>
            <a:gdLst/>
            <a:ahLst/>
            <a:cxnLst/>
            <a:rect l="l" t="t" r="r" b="b"/>
            <a:pathLst>
              <a:path w="1604010">
                <a:moveTo>
                  <a:pt x="0" y="0"/>
                </a:moveTo>
                <a:lnTo>
                  <a:pt x="1603794" y="0"/>
                </a:lnTo>
              </a:path>
            </a:pathLst>
          </a:custGeom>
          <a:ln w="3851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46613" y="3668623"/>
            <a:ext cx="530860" cy="862965"/>
          </a:xfrm>
          <a:custGeom>
            <a:avLst/>
            <a:gdLst/>
            <a:ahLst/>
            <a:cxnLst/>
            <a:rect l="l" t="t" r="r" b="b"/>
            <a:pathLst>
              <a:path w="530860" h="862964">
                <a:moveTo>
                  <a:pt x="0" y="0"/>
                </a:moveTo>
                <a:lnTo>
                  <a:pt x="530479" y="407492"/>
                </a:lnTo>
                <a:lnTo>
                  <a:pt x="0" y="862926"/>
                </a:lnTo>
              </a:path>
            </a:pathLst>
          </a:custGeom>
          <a:ln w="254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32406" y="2383178"/>
            <a:ext cx="3581400" cy="2560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510971" y="348260"/>
            <a:ext cx="1242259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rgbClr val="231F2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ko-KR" altLang="en-US" b="1" kern="0" spc="-5" dirty="0" smtClean="0"/>
              <a:t>경쟁 제품</a:t>
            </a:r>
            <a:r>
              <a:rPr lang="ko-KR" altLang="en-US" b="1" kern="0" spc="-75" dirty="0" smtClean="0"/>
              <a:t> </a:t>
            </a:r>
            <a:r>
              <a:rPr lang="ko-KR" altLang="en-US" b="1" kern="0" spc="-5" dirty="0" smtClean="0"/>
              <a:t>문제점</a:t>
            </a:r>
            <a:endParaRPr lang="ko-KR" altLang="en-US" b="1" kern="0" spc="-5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69" y="1048667"/>
            <a:ext cx="2200656" cy="21701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125" y="3390338"/>
            <a:ext cx="2206943" cy="217036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1464469" y="1077242"/>
            <a:ext cx="2200656" cy="214160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1464469" y="1077242"/>
            <a:ext cx="2200656" cy="214160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665125" y="3400425"/>
            <a:ext cx="2218944" cy="22098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664960" y="3400425"/>
            <a:ext cx="2219109" cy="2133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313069" y="1805922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Tired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5122577" y="1997723"/>
            <a:ext cx="3939374" cy="4481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83519" y="5607051"/>
            <a:ext cx="2239645" cy="837565"/>
          </a:xfrm>
          <a:custGeom>
            <a:avLst/>
            <a:gdLst/>
            <a:ahLst/>
            <a:cxnLst/>
            <a:rect l="l" t="t" r="r" b="b"/>
            <a:pathLst>
              <a:path w="2239645" h="837564">
                <a:moveTo>
                  <a:pt x="0" y="0"/>
                </a:moveTo>
                <a:lnTo>
                  <a:pt x="485889" y="837412"/>
                </a:lnTo>
                <a:lnTo>
                  <a:pt x="2239657" y="837412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9156250" y="6091358"/>
            <a:ext cx="898525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65" dirty="0">
                <a:solidFill>
                  <a:srgbClr val="231F20"/>
                </a:solidFill>
                <a:latin typeface="Malgun Gothic"/>
                <a:cs typeface="Malgun Gothic"/>
              </a:rPr>
              <a:t>Sp</a:t>
            </a:r>
            <a:r>
              <a:rPr sz="2200" spc="-125" dirty="0">
                <a:solidFill>
                  <a:srgbClr val="231F20"/>
                </a:solidFill>
                <a:latin typeface="Malgun Gothic"/>
                <a:cs typeface="Malgun Gothic"/>
              </a:rPr>
              <a:t>ea</a:t>
            </a:r>
            <a:r>
              <a:rPr sz="2200" spc="-210" dirty="0">
                <a:solidFill>
                  <a:srgbClr val="231F20"/>
                </a:solidFill>
                <a:latin typeface="Malgun Gothic"/>
                <a:cs typeface="Malgun Gothic"/>
              </a:rPr>
              <a:t>k</a:t>
            </a:r>
            <a:r>
              <a:rPr sz="2200" spc="-130" dirty="0">
                <a:solidFill>
                  <a:srgbClr val="231F20"/>
                </a:solidFill>
                <a:latin typeface="Malgun Gothic"/>
                <a:cs typeface="Malgun Gothic"/>
              </a:rPr>
              <a:t>er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328162" y="2305583"/>
            <a:ext cx="1138555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10" dirty="0">
                <a:solidFill>
                  <a:srgbClr val="231F20"/>
                </a:solidFill>
                <a:latin typeface="Malgun Gothic"/>
                <a:cs typeface="Malgun Gothic"/>
              </a:rPr>
              <a:t>Pir</a:t>
            </a:r>
            <a:r>
              <a:rPr sz="2200" spc="25" dirty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2200" spc="-140" dirty="0">
                <a:solidFill>
                  <a:srgbClr val="231F20"/>
                </a:solidFill>
                <a:latin typeface="Malgun Gothic"/>
                <a:cs typeface="Malgun Gothic"/>
              </a:rPr>
              <a:t>sensor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116432" y="3982962"/>
            <a:ext cx="3684904" cy="716915"/>
          </a:xfrm>
          <a:custGeom>
            <a:avLst/>
            <a:gdLst/>
            <a:ahLst/>
            <a:cxnLst/>
            <a:rect l="l" t="t" r="r" b="b"/>
            <a:pathLst>
              <a:path w="3684904" h="716914">
                <a:moveTo>
                  <a:pt x="3684371" y="0"/>
                </a:moveTo>
                <a:lnTo>
                  <a:pt x="3312655" y="716318"/>
                </a:lnTo>
                <a:lnTo>
                  <a:pt x="0" y="716318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624993" y="3337739"/>
            <a:ext cx="1883346" cy="149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67733" y="4781140"/>
            <a:ext cx="1952650" cy="1267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79757" y="3375597"/>
            <a:ext cx="1435430" cy="14155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524737" y="1603870"/>
            <a:ext cx="1404670" cy="13813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09049" y="1465847"/>
            <a:ext cx="1555115" cy="923290"/>
          </a:xfrm>
          <a:custGeom>
            <a:avLst/>
            <a:gdLst/>
            <a:ahLst/>
            <a:cxnLst/>
            <a:rect l="l" t="t" r="r" b="b"/>
            <a:pathLst>
              <a:path w="1555115" h="923289">
                <a:moveTo>
                  <a:pt x="0" y="922883"/>
                </a:moveTo>
                <a:lnTo>
                  <a:pt x="427837" y="0"/>
                </a:lnTo>
                <a:lnTo>
                  <a:pt x="1554962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41240" y="485166"/>
            <a:ext cx="1215707" cy="1044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4129132" y="4352977"/>
            <a:ext cx="7047230" cy="856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4" dirty="0">
                <a:solidFill>
                  <a:srgbClr val="231F20"/>
                </a:solidFill>
                <a:latin typeface="Malgun Gothic"/>
                <a:cs typeface="Malgun Gothic"/>
              </a:rPr>
              <a:t>Camera</a:t>
            </a:r>
            <a:endParaRPr sz="2200">
              <a:latin typeface="Malgun Gothic"/>
              <a:cs typeface="Malgun Gothic"/>
            </a:endParaRPr>
          </a:p>
          <a:p>
            <a:pPr marR="5080" algn="r">
              <a:spcBef>
                <a:spcPts val="1545"/>
              </a:spcBef>
            </a:pPr>
            <a:r>
              <a:rPr sz="2050" spc="-220" dirty="0">
                <a:solidFill>
                  <a:srgbClr val="231F20"/>
                </a:solidFill>
                <a:latin typeface="Malgun Gothic"/>
                <a:cs typeface="Malgun Gothic"/>
              </a:rPr>
              <a:t>Arduino</a:t>
            </a:r>
            <a:r>
              <a:rPr sz="2050" spc="10" dirty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2050" spc="-245" dirty="0">
                <a:solidFill>
                  <a:srgbClr val="231F20"/>
                </a:solidFill>
                <a:latin typeface="Malgun Gothic"/>
                <a:cs typeface="Malgun Gothic"/>
              </a:rPr>
              <a:t>uno</a:t>
            </a:r>
            <a:endParaRPr sz="2050">
              <a:latin typeface="Malgun Gothic"/>
              <a:cs typeface="Malgun Gothic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000588" y="6142937"/>
            <a:ext cx="140017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60" dirty="0">
                <a:solidFill>
                  <a:srgbClr val="231F20"/>
                </a:solidFill>
                <a:latin typeface="Malgun Gothic"/>
                <a:cs typeface="Malgun Gothic"/>
              </a:rPr>
              <a:t>Raspberry</a:t>
            </a:r>
            <a:r>
              <a:rPr sz="2200" spc="25" dirty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sz="2200" spc="-204" dirty="0">
                <a:solidFill>
                  <a:srgbClr val="231F20"/>
                </a:solidFill>
                <a:latin typeface="Malgun Gothic"/>
                <a:cs typeface="Malgun Gothic"/>
              </a:rPr>
              <a:t>pi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901603" y="2643493"/>
            <a:ext cx="2560320" cy="1818639"/>
          </a:xfrm>
          <a:custGeom>
            <a:avLst/>
            <a:gdLst/>
            <a:ahLst/>
            <a:cxnLst/>
            <a:rect l="l" t="t" r="r" b="b"/>
            <a:pathLst>
              <a:path w="2560320" h="1818639">
                <a:moveTo>
                  <a:pt x="0" y="1818055"/>
                </a:moveTo>
                <a:lnTo>
                  <a:pt x="1175194" y="0"/>
                </a:lnTo>
                <a:lnTo>
                  <a:pt x="2559951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TextBox 89"/>
          <p:cNvSpPr txBox="1"/>
          <p:nvPr/>
        </p:nvSpPr>
        <p:spPr>
          <a:xfrm>
            <a:off x="7214517" y="1039163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90" dirty="0">
                <a:solidFill>
                  <a:srgbClr val="231F20"/>
                </a:solidFill>
                <a:latin typeface="Malgun Gothic"/>
                <a:cs typeface="Malgun Gothic"/>
              </a:rPr>
              <a:t>Dc</a:t>
            </a:r>
            <a:r>
              <a:rPr lang="en-US" altLang="ko-KR" spc="30" dirty="0">
                <a:solidFill>
                  <a:srgbClr val="231F20"/>
                </a:solidFill>
                <a:latin typeface="Malgun Gothic"/>
                <a:cs typeface="Malgun Gothic"/>
              </a:rPr>
              <a:t> </a:t>
            </a:r>
            <a:r>
              <a:rPr lang="en-US" altLang="ko-KR" spc="-265" dirty="0" smtClean="0">
                <a:solidFill>
                  <a:srgbClr val="231F20"/>
                </a:solidFill>
                <a:latin typeface="Malgun Gothic"/>
                <a:cs typeface="Malgun Gothic"/>
              </a:rPr>
              <a:t>motor</a:t>
            </a:r>
            <a:endParaRPr lang="en-US" altLang="ko-KR" dirty="0">
              <a:latin typeface="Malgun Gothic"/>
              <a:cs typeface="Malgun Gothic"/>
            </a:endParaRPr>
          </a:p>
          <a:p>
            <a:endParaRPr lang="ko-KR" altLang="en-US" dirty="0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10971" y="348260"/>
            <a:ext cx="12422593" cy="92333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000" b="1" kern="0" dirty="0" smtClean="0">
                <a:solidFill>
                  <a:sysClr val="windowText" lastClr="000000"/>
                </a:solidFill>
              </a:rPr>
              <a:t>시제품</a:t>
            </a:r>
            <a:r>
              <a:rPr lang="en-US" altLang="ko-KR" sz="2000" b="1" kern="0" dirty="0" smtClean="0">
                <a:solidFill>
                  <a:sysClr val="windowText" lastClr="000000"/>
                </a:solidFill>
              </a:rPr>
              <a:t> SPEC</a:t>
            </a:r>
            <a:r>
              <a:rPr lang="en-US" altLang="ko-KR" sz="2000" kern="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000" kern="0" dirty="0" smtClean="0">
                <a:solidFill>
                  <a:sysClr val="windowText" lastClr="000000"/>
                </a:solidFill>
              </a:rPr>
            </a:br>
            <a:r>
              <a:rPr lang="ko-KR" altLang="en-US" sz="2000" kern="0" dirty="0" smtClean="0">
                <a:solidFill>
                  <a:sysClr val="windowText" lastClr="000000"/>
                </a:solidFill>
              </a:rPr>
              <a:t/>
            </a:r>
            <a:br>
              <a:rPr lang="ko-KR" altLang="en-US" sz="2000" kern="0" dirty="0" smtClean="0">
                <a:solidFill>
                  <a:sysClr val="windowText" lastClr="000000"/>
                </a:solidFill>
              </a:rPr>
            </a:b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95" y="5581416"/>
            <a:ext cx="1604589" cy="892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</TotalTime>
  <Words>312</Words>
  <Application>Microsoft Office PowerPoint</Application>
  <PresentationFormat>사용자 지정</PresentationFormat>
  <Paragraphs>89</Paragraphs>
  <Slides>18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Gulim</vt:lpstr>
      <vt:lpstr>맑은 고딕</vt:lpstr>
      <vt:lpstr>맑은 고딕</vt:lpstr>
      <vt:lpstr>Calibri</vt:lpstr>
      <vt:lpstr>Times New Roman</vt:lpstr>
      <vt:lpstr>Office Theme</vt:lpstr>
      <vt:lpstr>PowerPoint 프레젠테이션</vt:lpstr>
      <vt:lpstr>Context</vt:lpstr>
      <vt:lpstr>BACKGROUND</vt:lpstr>
      <vt:lpstr>BACKGROUND</vt:lpstr>
      <vt:lpstr>BACKGROUND</vt:lpstr>
      <vt:lpstr>PowerPoint 프레젠테이션</vt:lpstr>
      <vt:lpstr>경쟁 제품 비교분석</vt:lpstr>
      <vt:lpstr>PowerPoint 프레젠테이션</vt:lpstr>
      <vt:lpstr>PowerPoint 프레젠테이션</vt:lpstr>
      <vt:lpstr>시제품 SPEC - LOGIC </vt:lpstr>
      <vt:lpstr>PowerPoint 프레젠테이션</vt:lpstr>
      <vt:lpstr>PowerPoint 프레젠테이션</vt:lpstr>
      <vt:lpstr>양산 가능성</vt:lpstr>
      <vt:lpstr>판매전략</vt:lpstr>
      <vt:lpstr>시장 가능성</vt:lpstr>
      <vt:lpstr>시장 가능성</vt:lpstr>
      <vt:lpstr>향후 비전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mobile</dc:title>
  <dc:creator>Administrator</dc:creator>
  <cp:lastModifiedBy>정창용</cp:lastModifiedBy>
  <cp:revision>60</cp:revision>
  <dcterms:created xsi:type="dcterms:W3CDTF">2015-11-12T10:25:45Z</dcterms:created>
  <dcterms:modified xsi:type="dcterms:W3CDTF">2015-12-23T06:20:32Z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2015-11-12T00:00:00Z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2015-11-12T00:00:00Z</vt:filetime>
  </property>
</Properties>
</file>